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47"/>
  </p:notesMasterIdLst>
  <p:handoutMasterIdLst>
    <p:handoutMasterId r:id="rId48"/>
  </p:handoutMasterIdLst>
  <p:sldIdLst>
    <p:sldId id="1777" r:id="rId2"/>
    <p:sldId id="1852" r:id="rId3"/>
    <p:sldId id="1935" r:id="rId4"/>
    <p:sldId id="1812" r:id="rId5"/>
    <p:sldId id="1845" r:id="rId6"/>
    <p:sldId id="1908" r:id="rId7"/>
    <p:sldId id="1909" r:id="rId8"/>
    <p:sldId id="1898" r:id="rId9"/>
    <p:sldId id="1890" r:id="rId10"/>
    <p:sldId id="1899" r:id="rId11"/>
    <p:sldId id="1900" r:id="rId12"/>
    <p:sldId id="1901" r:id="rId13"/>
    <p:sldId id="1910" r:id="rId14"/>
    <p:sldId id="1911" r:id="rId15"/>
    <p:sldId id="1902" r:id="rId16"/>
    <p:sldId id="1903" r:id="rId17"/>
    <p:sldId id="1912" r:id="rId18"/>
    <p:sldId id="1914" r:id="rId19"/>
    <p:sldId id="1913" r:id="rId20"/>
    <p:sldId id="1915" r:id="rId21"/>
    <p:sldId id="1917" r:id="rId22"/>
    <p:sldId id="1916" r:id="rId23"/>
    <p:sldId id="1906" r:id="rId24"/>
    <p:sldId id="1918" r:id="rId25"/>
    <p:sldId id="1919" r:id="rId26"/>
    <p:sldId id="1886" r:id="rId27"/>
    <p:sldId id="1936" r:id="rId28"/>
    <p:sldId id="1920" r:id="rId29"/>
    <p:sldId id="1921" r:id="rId30"/>
    <p:sldId id="1922" r:id="rId31"/>
    <p:sldId id="1923" r:id="rId32"/>
    <p:sldId id="1924" r:id="rId33"/>
    <p:sldId id="1925" r:id="rId34"/>
    <p:sldId id="1926" r:id="rId35"/>
    <p:sldId id="1927" r:id="rId36"/>
    <p:sldId id="1937" r:id="rId37"/>
    <p:sldId id="1928" r:id="rId38"/>
    <p:sldId id="1929" r:id="rId39"/>
    <p:sldId id="1930" r:id="rId40"/>
    <p:sldId id="1931" r:id="rId41"/>
    <p:sldId id="1932" r:id="rId42"/>
    <p:sldId id="1933" r:id="rId43"/>
    <p:sldId id="1934" r:id="rId44"/>
    <p:sldId id="1907" r:id="rId45"/>
    <p:sldId id="1938" r:id="rId46"/>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C95ECB"/>
    <a:srgbClr val="333399"/>
    <a:srgbClr val="0000FF"/>
    <a:srgbClr val="FF0066"/>
    <a:srgbClr val="008000"/>
    <a:srgbClr val="D60093"/>
    <a:srgbClr val="33CC33"/>
    <a:srgbClr val="FF0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576" autoAdjust="0"/>
    <p:restoredTop sz="88343" autoAdjust="0"/>
  </p:normalViewPr>
  <p:slideViewPr>
    <p:cSldViewPr>
      <p:cViewPr varScale="1">
        <p:scale>
          <a:sx n="109" d="100"/>
          <a:sy n="109" d="100"/>
        </p:scale>
        <p:origin x="288" y="176"/>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83C50B-6054-455F-90D6-FB2A8A57E038}" type="doc">
      <dgm:prSet loTypeId="urn:microsoft.com/office/officeart/2018/5/layout/IconCircle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A48D0B29-4241-4399-A6C3-41F5433E7A67}">
      <dgm:prSet/>
      <dgm:spPr/>
      <dgm:t>
        <a:bodyPr/>
        <a:lstStyle/>
        <a:p>
          <a:pPr>
            <a:lnSpc>
              <a:spcPct val="100000"/>
            </a:lnSpc>
            <a:defRPr cap="all"/>
          </a:pPr>
          <a:r>
            <a:rPr lang="en-US"/>
            <a:t>Homework 5 is due Tonight by 11:50pm</a:t>
          </a:r>
        </a:p>
      </dgm:t>
    </dgm:pt>
    <dgm:pt modelId="{E47BFA79-C5A5-41FE-89B6-A7D442D1BADC}" type="parTrans" cxnId="{ABEAD8F4-F414-45F8-8BAB-04CF35453C17}">
      <dgm:prSet/>
      <dgm:spPr/>
      <dgm:t>
        <a:bodyPr/>
        <a:lstStyle/>
        <a:p>
          <a:endParaRPr lang="en-US"/>
        </a:p>
      </dgm:t>
    </dgm:pt>
    <dgm:pt modelId="{FF49A62F-09B9-4824-860D-A57C33BFD23C}" type="sibTrans" cxnId="{ABEAD8F4-F414-45F8-8BAB-04CF35453C17}">
      <dgm:prSet/>
      <dgm:spPr/>
      <dgm:t>
        <a:bodyPr/>
        <a:lstStyle/>
        <a:p>
          <a:endParaRPr lang="en-US"/>
        </a:p>
      </dgm:t>
    </dgm:pt>
    <dgm:pt modelId="{B300A597-B889-4E59-ABDD-437047D2ACAF}">
      <dgm:prSet/>
      <dgm:spPr/>
      <dgm:t>
        <a:bodyPr/>
        <a:lstStyle/>
        <a:p>
          <a:pPr>
            <a:lnSpc>
              <a:spcPct val="100000"/>
            </a:lnSpc>
            <a:defRPr cap="all"/>
          </a:pPr>
          <a:r>
            <a:rPr lang="en-US"/>
            <a:t>HW6 (NN-LM) has been released</a:t>
          </a:r>
        </a:p>
      </dgm:t>
    </dgm:pt>
    <dgm:pt modelId="{7C89342F-F0B4-4731-9E06-7410BAA11441}" type="parTrans" cxnId="{A920EB66-4E1A-4D44-8375-5349B68CCF48}">
      <dgm:prSet/>
      <dgm:spPr/>
      <dgm:t>
        <a:bodyPr/>
        <a:lstStyle/>
        <a:p>
          <a:endParaRPr lang="en-US"/>
        </a:p>
      </dgm:t>
    </dgm:pt>
    <dgm:pt modelId="{74B5C8E1-4E2C-459E-85B2-55D1610E0771}" type="sibTrans" cxnId="{A920EB66-4E1A-4D44-8375-5349B68CCF48}">
      <dgm:prSet/>
      <dgm:spPr/>
      <dgm:t>
        <a:bodyPr/>
        <a:lstStyle/>
        <a:p>
          <a:endParaRPr lang="en-US"/>
        </a:p>
      </dgm:t>
    </dgm:pt>
    <dgm:pt modelId="{06F1E2A7-5913-174F-A23E-9CF7A80E1B6F}">
      <dgm:prSet/>
      <dgm:spPr/>
      <dgm:t>
        <a:bodyPr/>
        <a:lstStyle/>
        <a:p>
          <a:pPr>
            <a:lnSpc>
              <a:spcPct val="100000"/>
            </a:lnSpc>
            <a:defRPr cap="all"/>
          </a:pPr>
          <a:r>
            <a:rPr lang="en-US"/>
            <a:t>Quizzes don’t have late days</a:t>
          </a:r>
        </a:p>
      </dgm:t>
    </dgm:pt>
    <dgm:pt modelId="{5A86D9DE-0511-4748-8C51-44CA49011D77}" type="parTrans" cxnId="{58BD7A4B-2890-284B-82D0-3BF4F21C2614}">
      <dgm:prSet/>
      <dgm:spPr/>
      <dgm:t>
        <a:bodyPr/>
        <a:lstStyle/>
        <a:p>
          <a:endParaRPr lang="en-US"/>
        </a:p>
      </dgm:t>
    </dgm:pt>
    <dgm:pt modelId="{9559F6D5-ED7C-0A4E-946D-95102809220B}" type="sibTrans" cxnId="{58BD7A4B-2890-284B-82D0-3BF4F21C2614}">
      <dgm:prSet/>
      <dgm:spPr/>
      <dgm:t>
        <a:bodyPr/>
        <a:lstStyle/>
        <a:p>
          <a:endParaRPr lang="en-US"/>
        </a:p>
      </dgm:t>
    </dgm:pt>
    <dgm:pt modelId="{FA6F86CD-E4C6-45E4-86A1-A834C01437A2}" type="pres">
      <dgm:prSet presAssocID="{2583C50B-6054-455F-90D6-FB2A8A57E038}" presName="root" presStyleCnt="0">
        <dgm:presLayoutVars>
          <dgm:dir/>
          <dgm:resizeHandles val="exact"/>
        </dgm:presLayoutVars>
      </dgm:prSet>
      <dgm:spPr/>
    </dgm:pt>
    <dgm:pt modelId="{0C95F5D4-3CC5-4D8D-BD27-16C8D312ED26}" type="pres">
      <dgm:prSet presAssocID="{A48D0B29-4241-4399-A6C3-41F5433E7A67}" presName="compNode" presStyleCnt="0"/>
      <dgm:spPr/>
    </dgm:pt>
    <dgm:pt modelId="{BB7B20E3-0E3B-4E4B-9ECE-B8F32F334FBB}" type="pres">
      <dgm:prSet presAssocID="{A48D0B29-4241-4399-A6C3-41F5433E7A67}" presName="iconBgRect" presStyleLbl="bgShp" presStyleIdx="0" presStyleCnt="3"/>
      <dgm:spPr/>
    </dgm:pt>
    <dgm:pt modelId="{C08A7AEB-4C4D-480E-899D-C8D973B4E87F}" type="pres">
      <dgm:prSet presAssocID="{A48D0B29-4241-4399-A6C3-41F5433E7A67}"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Braille"/>
        </a:ext>
      </dgm:extLst>
    </dgm:pt>
    <dgm:pt modelId="{10983C55-7228-40AC-87AC-7847B9E628AA}" type="pres">
      <dgm:prSet presAssocID="{A48D0B29-4241-4399-A6C3-41F5433E7A67}" presName="spaceRect" presStyleCnt="0"/>
      <dgm:spPr/>
    </dgm:pt>
    <dgm:pt modelId="{2CB5AC62-5A17-4481-94E4-356D126F59F0}" type="pres">
      <dgm:prSet presAssocID="{A48D0B29-4241-4399-A6C3-41F5433E7A67}" presName="textRect" presStyleLbl="revTx" presStyleIdx="0" presStyleCnt="3">
        <dgm:presLayoutVars>
          <dgm:chMax val="1"/>
          <dgm:chPref val="1"/>
        </dgm:presLayoutVars>
      </dgm:prSet>
      <dgm:spPr/>
    </dgm:pt>
    <dgm:pt modelId="{2D85B150-BFDC-6C41-B27E-4FD8812C0F1B}" type="pres">
      <dgm:prSet presAssocID="{FF49A62F-09B9-4824-860D-A57C33BFD23C}" presName="sibTrans" presStyleCnt="0"/>
      <dgm:spPr/>
    </dgm:pt>
    <dgm:pt modelId="{2AF7DC3F-232B-4190-AB23-97BE275EA5BC}" type="pres">
      <dgm:prSet presAssocID="{B300A597-B889-4E59-ABDD-437047D2ACAF}" presName="compNode" presStyleCnt="0"/>
      <dgm:spPr/>
    </dgm:pt>
    <dgm:pt modelId="{9055677D-201A-4CF1-8C5B-4718A68DECB7}" type="pres">
      <dgm:prSet presAssocID="{B300A597-B889-4E59-ABDD-437047D2ACAF}" presName="iconBgRect" presStyleLbl="bgShp" presStyleIdx="1" presStyleCnt="3"/>
      <dgm:spPr/>
    </dgm:pt>
    <dgm:pt modelId="{5A9BA841-81BF-48A8-B7EB-F84F8A9EF40C}" type="pres">
      <dgm:prSet presAssocID="{B300A597-B889-4E59-ABDD-437047D2ACAF}"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Network"/>
        </a:ext>
      </dgm:extLst>
    </dgm:pt>
    <dgm:pt modelId="{04548B93-849B-41A3-A3E0-1575B4B0A34E}" type="pres">
      <dgm:prSet presAssocID="{B300A597-B889-4E59-ABDD-437047D2ACAF}" presName="spaceRect" presStyleCnt="0"/>
      <dgm:spPr/>
    </dgm:pt>
    <dgm:pt modelId="{5A5325B3-741C-4C77-AF5E-CE034C86B1FE}" type="pres">
      <dgm:prSet presAssocID="{B300A597-B889-4E59-ABDD-437047D2ACAF}" presName="textRect" presStyleLbl="revTx" presStyleIdx="1" presStyleCnt="3">
        <dgm:presLayoutVars>
          <dgm:chMax val="1"/>
          <dgm:chPref val="1"/>
        </dgm:presLayoutVars>
      </dgm:prSet>
      <dgm:spPr/>
    </dgm:pt>
    <dgm:pt modelId="{9082E297-8E9B-5C4F-8A38-9FE7AEDD7387}" type="pres">
      <dgm:prSet presAssocID="{74B5C8E1-4E2C-459E-85B2-55D1610E0771}" presName="sibTrans" presStyleCnt="0"/>
      <dgm:spPr/>
    </dgm:pt>
    <dgm:pt modelId="{2C229D71-92C1-A94C-87A1-05CCC99A730C}" type="pres">
      <dgm:prSet presAssocID="{06F1E2A7-5913-174F-A23E-9CF7A80E1B6F}" presName="compNode" presStyleCnt="0"/>
      <dgm:spPr/>
    </dgm:pt>
    <dgm:pt modelId="{7820B01B-B316-C74C-958C-7CEBE719D9C4}" type="pres">
      <dgm:prSet presAssocID="{06F1E2A7-5913-174F-A23E-9CF7A80E1B6F}" presName="iconBgRect" presStyleLbl="bgShp" presStyleIdx="2" presStyleCnt="3"/>
      <dgm:spPr/>
    </dgm:pt>
    <dgm:pt modelId="{C6E9DA73-4FDE-784B-96B5-DE535F624B68}" type="pres">
      <dgm:prSet presAssocID="{06F1E2A7-5913-174F-A23E-9CF7A80E1B6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Sad Face with Solid Fill"/>
        </a:ext>
      </dgm:extLst>
    </dgm:pt>
    <dgm:pt modelId="{12519CF4-3747-2A4A-BA2E-5E43A1822688}" type="pres">
      <dgm:prSet presAssocID="{06F1E2A7-5913-174F-A23E-9CF7A80E1B6F}" presName="spaceRect" presStyleCnt="0"/>
      <dgm:spPr/>
    </dgm:pt>
    <dgm:pt modelId="{4B6CFE06-2523-FA40-9F6C-52D0D3EF87BD}" type="pres">
      <dgm:prSet presAssocID="{06F1E2A7-5913-174F-A23E-9CF7A80E1B6F}" presName="textRect" presStyleLbl="revTx" presStyleIdx="2" presStyleCnt="3">
        <dgm:presLayoutVars>
          <dgm:chMax val="1"/>
          <dgm:chPref val="1"/>
        </dgm:presLayoutVars>
      </dgm:prSet>
      <dgm:spPr/>
    </dgm:pt>
  </dgm:ptLst>
  <dgm:cxnLst>
    <dgm:cxn modelId="{58BD7A4B-2890-284B-82D0-3BF4F21C2614}" srcId="{2583C50B-6054-455F-90D6-FB2A8A57E038}" destId="{06F1E2A7-5913-174F-A23E-9CF7A80E1B6F}" srcOrd="2" destOrd="0" parTransId="{5A86D9DE-0511-4748-8C51-44CA49011D77}" sibTransId="{9559F6D5-ED7C-0A4E-946D-95102809220B}"/>
    <dgm:cxn modelId="{A920EB66-4E1A-4D44-8375-5349B68CCF48}" srcId="{2583C50B-6054-455F-90D6-FB2A8A57E038}" destId="{B300A597-B889-4E59-ABDD-437047D2ACAF}" srcOrd="1" destOrd="0" parTransId="{7C89342F-F0B4-4731-9E06-7410BAA11441}" sibTransId="{74B5C8E1-4E2C-459E-85B2-55D1610E0771}"/>
    <dgm:cxn modelId="{7656157F-A0D4-D54F-BA06-3E05BF4EF779}" type="presOf" srcId="{A48D0B29-4241-4399-A6C3-41F5433E7A67}" destId="{2CB5AC62-5A17-4481-94E4-356D126F59F0}" srcOrd="0" destOrd="0" presId="urn:microsoft.com/office/officeart/2018/5/layout/IconCircleLabelList"/>
    <dgm:cxn modelId="{2AB9E180-62BD-C14D-8716-ED17BE1F6A5A}" type="presOf" srcId="{2583C50B-6054-455F-90D6-FB2A8A57E038}" destId="{FA6F86CD-E4C6-45E4-86A1-A834C01437A2}" srcOrd="0" destOrd="0" presId="urn:microsoft.com/office/officeart/2018/5/layout/IconCircleLabelList"/>
    <dgm:cxn modelId="{DDE73581-975E-7242-83D8-A364E493F42D}" type="presOf" srcId="{B300A597-B889-4E59-ABDD-437047D2ACAF}" destId="{5A5325B3-741C-4C77-AF5E-CE034C86B1FE}" srcOrd="0" destOrd="0" presId="urn:microsoft.com/office/officeart/2018/5/layout/IconCircleLabelList"/>
    <dgm:cxn modelId="{7A162594-C97E-3142-9414-52BFC169F9C8}" type="presOf" srcId="{06F1E2A7-5913-174F-A23E-9CF7A80E1B6F}" destId="{4B6CFE06-2523-FA40-9F6C-52D0D3EF87BD}" srcOrd="0" destOrd="0" presId="urn:microsoft.com/office/officeart/2018/5/layout/IconCircleLabelList"/>
    <dgm:cxn modelId="{ABEAD8F4-F414-45F8-8BAB-04CF35453C17}" srcId="{2583C50B-6054-455F-90D6-FB2A8A57E038}" destId="{A48D0B29-4241-4399-A6C3-41F5433E7A67}" srcOrd="0" destOrd="0" parTransId="{E47BFA79-C5A5-41FE-89B6-A7D442D1BADC}" sibTransId="{FF49A62F-09B9-4824-860D-A57C33BFD23C}"/>
    <dgm:cxn modelId="{91D7F5CF-F429-FF41-96DD-F9CCAD54DFED}" type="presParOf" srcId="{FA6F86CD-E4C6-45E4-86A1-A834C01437A2}" destId="{0C95F5D4-3CC5-4D8D-BD27-16C8D312ED26}" srcOrd="0" destOrd="0" presId="urn:microsoft.com/office/officeart/2018/5/layout/IconCircleLabelList"/>
    <dgm:cxn modelId="{FA94763D-C411-F64F-A3B9-7084C58F5F78}" type="presParOf" srcId="{0C95F5D4-3CC5-4D8D-BD27-16C8D312ED26}" destId="{BB7B20E3-0E3B-4E4B-9ECE-B8F32F334FBB}" srcOrd="0" destOrd="0" presId="urn:microsoft.com/office/officeart/2018/5/layout/IconCircleLabelList"/>
    <dgm:cxn modelId="{579198FF-61D0-544F-8D26-EA609E085319}" type="presParOf" srcId="{0C95F5D4-3CC5-4D8D-BD27-16C8D312ED26}" destId="{C08A7AEB-4C4D-480E-899D-C8D973B4E87F}" srcOrd="1" destOrd="0" presId="urn:microsoft.com/office/officeart/2018/5/layout/IconCircleLabelList"/>
    <dgm:cxn modelId="{03C2327B-C841-2646-BE09-E427129404B5}" type="presParOf" srcId="{0C95F5D4-3CC5-4D8D-BD27-16C8D312ED26}" destId="{10983C55-7228-40AC-87AC-7847B9E628AA}" srcOrd="2" destOrd="0" presId="urn:microsoft.com/office/officeart/2018/5/layout/IconCircleLabelList"/>
    <dgm:cxn modelId="{2BEDD4D0-D9DF-4146-94F7-4CB65C97386B}" type="presParOf" srcId="{0C95F5D4-3CC5-4D8D-BD27-16C8D312ED26}" destId="{2CB5AC62-5A17-4481-94E4-356D126F59F0}" srcOrd="3" destOrd="0" presId="urn:microsoft.com/office/officeart/2018/5/layout/IconCircleLabelList"/>
    <dgm:cxn modelId="{13F82402-B140-F147-A962-C1E4D1126158}" type="presParOf" srcId="{FA6F86CD-E4C6-45E4-86A1-A834C01437A2}" destId="{2D85B150-BFDC-6C41-B27E-4FD8812C0F1B}" srcOrd="1" destOrd="0" presId="urn:microsoft.com/office/officeart/2018/5/layout/IconCircleLabelList"/>
    <dgm:cxn modelId="{F104EDA3-7A23-3148-807B-AFBC1C703B7B}" type="presParOf" srcId="{FA6F86CD-E4C6-45E4-86A1-A834C01437A2}" destId="{2AF7DC3F-232B-4190-AB23-97BE275EA5BC}" srcOrd="2" destOrd="0" presId="urn:microsoft.com/office/officeart/2018/5/layout/IconCircleLabelList"/>
    <dgm:cxn modelId="{85F8A30C-7CF0-9946-8966-1E1B959533A6}" type="presParOf" srcId="{2AF7DC3F-232B-4190-AB23-97BE275EA5BC}" destId="{9055677D-201A-4CF1-8C5B-4718A68DECB7}" srcOrd="0" destOrd="0" presId="urn:microsoft.com/office/officeart/2018/5/layout/IconCircleLabelList"/>
    <dgm:cxn modelId="{879F7477-CFC5-D743-812D-EAAD933F8A84}" type="presParOf" srcId="{2AF7DC3F-232B-4190-AB23-97BE275EA5BC}" destId="{5A9BA841-81BF-48A8-B7EB-F84F8A9EF40C}" srcOrd="1" destOrd="0" presId="urn:microsoft.com/office/officeart/2018/5/layout/IconCircleLabelList"/>
    <dgm:cxn modelId="{F76AA29C-7CAB-AA48-9202-EC70FC4103A8}" type="presParOf" srcId="{2AF7DC3F-232B-4190-AB23-97BE275EA5BC}" destId="{04548B93-849B-41A3-A3E0-1575B4B0A34E}" srcOrd="2" destOrd="0" presId="urn:microsoft.com/office/officeart/2018/5/layout/IconCircleLabelList"/>
    <dgm:cxn modelId="{BB0923C9-6F76-D446-9ADD-DE91F19E8B7A}" type="presParOf" srcId="{2AF7DC3F-232B-4190-AB23-97BE275EA5BC}" destId="{5A5325B3-741C-4C77-AF5E-CE034C86B1FE}" srcOrd="3" destOrd="0" presId="urn:microsoft.com/office/officeart/2018/5/layout/IconCircleLabelList"/>
    <dgm:cxn modelId="{9F5402EF-769B-B946-87F9-B20AFE503BCD}" type="presParOf" srcId="{FA6F86CD-E4C6-45E4-86A1-A834C01437A2}" destId="{9082E297-8E9B-5C4F-8A38-9FE7AEDD7387}" srcOrd="3" destOrd="0" presId="urn:microsoft.com/office/officeart/2018/5/layout/IconCircleLabelList"/>
    <dgm:cxn modelId="{1991FA7E-7C3D-7D4A-ABBC-8AB2C6FD8228}" type="presParOf" srcId="{FA6F86CD-E4C6-45E4-86A1-A834C01437A2}" destId="{2C229D71-92C1-A94C-87A1-05CCC99A730C}" srcOrd="4" destOrd="0" presId="urn:microsoft.com/office/officeart/2018/5/layout/IconCircleLabelList"/>
    <dgm:cxn modelId="{CD14BCED-6821-D04D-9477-7DAE4677CB64}" type="presParOf" srcId="{2C229D71-92C1-A94C-87A1-05CCC99A730C}" destId="{7820B01B-B316-C74C-958C-7CEBE719D9C4}" srcOrd="0" destOrd="0" presId="urn:microsoft.com/office/officeart/2018/5/layout/IconCircleLabelList"/>
    <dgm:cxn modelId="{F006DCA0-99F8-8F40-9F2A-DF7339C16F48}" type="presParOf" srcId="{2C229D71-92C1-A94C-87A1-05CCC99A730C}" destId="{C6E9DA73-4FDE-784B-96B5-DE535F624B68}" srcOrd="1" destOrd="0" presId="urn:microsoft.com/office/officeart/2018/5/layout/IconCircleLabelList"/>
    <dgm:cxn modelId="{3D27BC02-E7C6-0942-B185-4B99926D2250}" type="presParOf" srcId="{2C229D71-92C1-A94C-87A1-05CCC99A730C}" destId="{12519CF4-3747-2A4A-BA2E-5E43A1822688}" srcOrd="2" destOrd="0" presId="urn:microsoft.com/office/officeart/2018/5/layout/IconCircleLabelList"/>
    <dgm:cxn modelId="{E76E1450-E828-F94C-872D-EF09D1B65836}" type="presParOf" srcId="{2C229D71-92C1-A94C-87A1-05CCC99A730C}" destId="{4B6CFE06-2523-FA40-9F6C-52D0D3EF87BD}"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7B20E3-0E3B-4E4B-9ECE-B8F32F334FBB}">
      <dsp:nvSpPr>
        <dsp:cNvPr id="0" name=""/>
        <dsp:cNvSpPr/>
      </dsp:nvSpPr>
      <dsp:spPr>
        <a:xfrm>
          <a:off x="441900" y="633040"/>
          <a:ext cx="1372500" cy="1372500"/>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8A7AEB-4C4D-480E-899D-C8D973B4E87F}">
      <dsp:nvSpPr>
        <dsp:cNvPr id="0" name=""/>
        <dsp:cNvSpPr/>
      </dsp:nvSpPr>
      <dsp:spPr>
        <a:xfrm>
          <a:off x="734400" y="925540"/>
          <a:ext cx="787500" cy="787500"/>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CB5AC62-5A17-4481-94E4-356D126F59F0}">
      <dsp:nvSpPr>
        <dsp:cNvPr id="0" name=""/>
        <dsp:cNvSpPr/>
      </dsp:nvSpPr>
      <dsp:spPr>
        <a:xfrm>
          <a:off x="3150" y="2433040"/>
          <a:ext cx="225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cap="all"/>
          </a:pPr>
          <a:r>
            <a:rPr lang="en-US" sz="1900" kern="1200"/>
            <a:t>Homework 5 is due Tonight by 11:50pm</a:t>
          </a:r>
        </a:p>
      </dsp:txBody>
      <dsp:txXfrm>
        <a:off x="3150" y="2433040"/>
        <a:ext cx="2250000" cy="720000"/>
      </dsp:txXfrm>
    </dsp:sp>
    <dsp:sp modelId="{9055677D-201A-4CF1-8C5B-4718A68DECB7}">
      <dsp:nvSpPr>
        <dsp:cNvPr id="0" name=""/>
        <dsp:cNvSpPr/>
      </dsp:nvSpPr>
      <dsp:spPr>
        <a:xfrm>
          <a:off x="3085650" y="633040"/>
          <a:ext cx="1372500" cy="137250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9BA841-81BF-48A8-B7EB-F84F8A9EF40C}">
      <dsp:nvSpPr>
        <dsp:cNvPr id="0" name=""/>
        <dsp:cNvSpPr/>
      </dsp:nvSpPr>
      <dsp:spPr>
        <a:xfrm>
          <a:off x="3378150" y="925540"/>
          <a:ext cx="787500" cy="78750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A5325B3-741C-4C77-AF5E-CE034C86B1FE}">
      <dsp:nvSpPr>
        <dsp:cNvPr id="0" name=""/>
        <dsp:cNvSpPr/>
      </dsp:nvSpPr>
      <dsp:spPr>
        <a:xfrm>
          <a:off x="2646900" y="2433040"/>
          <a:ext cx="225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cap="all"/>
          </a:pPr>
          <a:r>
            <a:rPr lang="en-US" sz="1900" kern="1200"/>
            <a:t>HW6 (NN-LM) has been released</a:t>
          </a:r>
        </a:p>
      </dsp:txBody>
      <dsp:txXfrm>
        <a:off x="2646900" y="2433040"/>
        <a:ext cx="2250000" cy="720000"/>
      </dsp:txXfrm>
    </dsp:sp>
    <dsp:sp modelId="{7820B01B-B316-C74C-958C-7CEBE719D9C4}">
      <dsp:nvSpPr>
        <dsp:cNvPr id="0" name=""/>
        <dsp:cNvSpPr/>
      </dsp:nvSpPr>
      <dsp:spPr>
        <a:xfrm>
          <a:off x="5729400" y="633040"/>
          <a:ext cx="1372500" cy="1372500"/>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E9DA73-4FDE-784B-96B5-DE535F624B68}">
      <dsp:nvSpPr>
        <dsp:cNvPr id="0" name=""/>
        <dsp:cNvSpPr/>
      </dsp:nvSpPr>
      <dsp:spPr>
        <a:xfrm>
          <a:off x="6021900" y="925540"/>
          <a:ext cx="787500" cy="7875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B6CFE06-2523-FA40-9F6C-52D0D3EF87BD}">
      <dsp:nvSpPr>
        <dsp:cNvPr id="0" name=""/>
        <dsp:cNvSpPr/>
      </dsp:nvSpPr>
      <dsp:spPr>
        <a:xfrm>
          <a:off x="5290650" y="2433040"/>
          <a:ext cx="225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44550">
            <a:lnSpc>
              <a:spcPct val="100000"/>
            </a:lnSpc>
            <a:spcBef>
              <a:spcPct val="0"/>
            </a:spcBef>
            <a:spcAft>
              <a:spcPct val="35000"/>
            </a:spcAft>
            <a:buNone/>
            <a:defRPr cap="all"/>
          </a:pPr>
          <a:r>
            <a:rPr lang="en-US" sz="1900" kern="1200"/>
            <a:t>Quizzes don’t have late days</a:t>
          </a:r>
        </a:p>
      </dsp:txBody>
      <dsp:txXfrm>
        <a:off x="5290650" y="2433040"/>
        <a:ext cx="22500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2/19/20</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4.png>
</file>

<file path=ppt/media/image16.tiff>
</file>

<file path=ppt/media/image17.tiff>
</file>

<file path=ppt/media/image2.png>
</file>

<file path=ppt/media/image2.svg>
</file>

<file path=ppt/media/image3.png>
</file>

<file path=ppt/media/image30.png>
</file>

<file path=ppt/media/image4.svg>
</file>

<file path=ppt/media/image5.png>
</file>

<file path=ppt/media/image6.sv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2/19/20</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638258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a:solidFill>
                  <a:schemeClr val="tx1"/>
                </a:solidFill>
                <a:effectLst/>
                <a:latin typeface="+mn-lt"/>
                <a:ea typeface="+mn-ea"/>
                <a:cs typeface="+mn-cs"/>
              </a:rPr>
              <a:t>Large output spaces Working with neural probabilistic language models with large output spaces (i.e., efficiently computing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over the vocabulary) can be prohibitive both at training time and at test time. Dealing with large output spaces efficiently is an active research question. Some of the existing solutions are as follows. </a:t>
            </a:r>
            <a:endParaRPr lang="en-US" dirty="0"/>
          </a:p>
          <a:p>
            <a:r>
              <a:rPr lang="en-US" sz="1200" kern="1200" dirty="0">
                <a:solidFill>
                  <a:schemeClr val="tx1"/>
                </a:solidFill>
                <a:effectLst/>
                <a:latin typeface="+mn-lt"/>
                <a:ea typeface="+mn-ea"/>
                <a:cs typeface="+mn-cs"/>
              </a:rPr>
              <a:t>Hierarchical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[Morin and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2005] allows to compute the probability of a single word in </a:t>
            </a:r>
            <a:r>
              <a:rPr lang="en-US" sz="1200" kern="1200" dirty="0" err="1">
                <a:solidFill>
                  <a:schemeClr val="tx1"/>
                </a:solidFill>
                <a:effectLst/>
                <a:latin typeface="+mn-lt"/>
                <a:ea typeface="+mn-ea"/>
                <a:cs typeface="+mn-cs"/>
              </a:rPr>
              <a:t>O.log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jV</a:t>
            </a:r>
            <a:r>
              <a:rPr lang="en-US" sz="1200" kern="1200" dirty="0">
                <a:solidFill>
                  <a:schemeClr val="tx1"/>
                </a:solidFill>
                <a:effectLst/>
                <a:latin typeface="+mn-lt"/>
                <a:ea typeface="+mn-ea"/>
                <a:cs typeface="+mn-cs"/>
              </a:rPr>
              <a:t> j/ time rather than </a:t>
            </a:r>
            <a:r>
              <a:rPr lang="en-US" sz="1200" kern="1200" dirty="0" err="1">
                <a:solidFill>
                  <a:schemeClr val="tx1"/>
                </a:solidFill>
                <a:effectLst/>
                <a:latin typeface="+mn-lt"/>
                <a:ea typeface="+mn-ea"/>
                <a:cs typeface="+mn-cs"/>
              </a:rPr>
              <a:t>O.jV</a:t>
            </a:r>
            <a:r>
              <a:rPr lang="en-US" sz="1200" kern="1200" dirty="0">
                <a:solidFill>
                  <a:schemeClr val="tx1"/>
                </a:solidFill>
                <a:effectLst/>
                <a:latin typeface="+mn-lt"/>
                <a:ea typeface="+mn-ea"/>
                <a:cs typeface="+mn-cs"/>
              </a:rPr>
              <a:t> j/. is is achieved by structuring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computation as tree traversal, and the probability of each word as the product of branch selection decisions. Assuming one is interested in the probability of a single word (rather than getting the distribution over all words) this approach provides clear benefits in both training and testing time. Self-normalizing </a:t>
            </a:r>
            <a:r>
              <a:rPr lang="en-US" sz="1200" kern="1200" dirty="0" err="1">
                <a:solidFill>
                  <a:schemeClr val="tx1"/>
                </a:solidFill>
                <a:effectLst/>
                <a:latin typeface="+mn-lt"/>
                <a:ea typeface="+mn-ea"/>
                <a:cs typeface="+mn-cs"/>
              </a:rPr>
              <a:t>aproaches</a:t>
            </a:r>
            <a:r>
              <a:rPr lang="en-US" sz="1200" kern="1200" dirty="0">
                <a:solidFill>
                  <a:schemeClr val="tx1"/>
                </a:solidFill>
                <a:effectLst/>
                <a:latin typeface="+mn-lt"/>
                <a:ea typeface="+mn-ea"/>
                <a:cs typeface="+mn-cs"/>
              </a:rPr>
              <a:t>, such as noise-contrastive estimation (NCE) [</a:t>
            </a:r>
            <a:r>
              <a:rPr lang="en-US" sz="1200" kern="1200" dirty="0" err="1">
                <a:solidFill>
                  <a:schemeClr val="tx1"/>
                </a:solidFill>
                <a:effectLst/>
                <a:latin typeface="+mn-lt"/>
                <a:ea typeface="+mn-ea"/>
                <a:cs typeface="+mn-cs"/>
              </a:rPr>
              <a:t>Mnih</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Teh</a:t>
            </a:r>
            <a:r>
              <a:rPr lang="en-US" sz="1200" kern="1200" dirty="0">
                <a:solidFill>
                  <a:schemeClr val="tx1"/>
                </a:solidFill>
                <a:effectLst/>
                <a:latin typeface="+mn-lt"/>
                <a:ea typeface="+mn-ea"/>
                <a:cs typeface="+mn-cs"/>
              </a:rPr>
              <a:t>, 2012, </a:t>
            </a:r>
            <a:r>
              <a:rPr lang="en-US" sz="1200" kern="1200" dirty="0" err="1">
                <a:solidFill>
                  <a:schemeClr val="tx1"/>
                </a:solidFill>
                <a:effectLst/>
                <a:latin typeface="+mn-lt"/>
                <a:ea typeface="+mn-ea"/>
                <a:cs typeface="+mn-cs"/>
              </a:rPr>
              <a:t>Vaswani</a:t>
            </a:r>
            <a:r>
              <a:rPr lang="en-US" sz="1200" kern="1200" dirty="0">
                <a:solidFill>
                  <a:schemeClr val="tx1"/>
                </a:solidFill>
                <a:effectLst/>
                <a:latin typeface="+mn-lt"/>
                <a:ea typeface="+mn-ea"/>
                <a:cs typeface="+mn-cs"/>
              </a:rPr>
              <a:t> et al., 2013] or adding normalizing term to the training objective [Devlin et al., 2014]. e NCE approach improves training time performance by replacing the cross-entropy objective with a collection of binary classification problems, requiring the evaluation of the assigned scores for k random words rather than the entire vocabulary. It also improves test-time prediction by pushing the model toward producing “approximately normalized” </a:t>
            </a:r>
            <a:r>
              <a:rPr lang="en-US" sz="1200" kern="1200" dirty="0" err="1">
                <a:solidFill>
                  <a:schemeClr val="tx1"/>
                </a:solidFill>
                <a:effectLst/>
                <a:latin typeface="+mn-lt"/>
                <a:ea typeface="+mn-ea"/>
                <a:cs typeface="+mn-cs"/>
              </a:rPr>
              <a:t>exponentiated</a:t>
            </a:r>
            <a:r>
              <a:rPr lang="en-US" sz="1200" kern="1200" dirty="0">
                <a:solidFill>
                  <a:schemeClr val="tx1"/>
                </a:solidFill>
                <a:effectLst/>
                <a:latin typeface="+mn-lt"/>
                <a:ea typeface="+mn-ea"/>
                <a:cs typeface="+mn-cs"/>
              </a:rPr>
              <a:t> scores, making the model score for a word a good substitute for its probability. e normalization term approach of Devlin et al. [2014] similarly improves test time efficiency by adding a term to the training objective that encourages the </a:t>
            </a:r>
            <a:r>
              <a:rPr lang="en-US" sz="1200" kern="1200" dirty="0" err="1">
                <a:solidFill>
                  <a:schemeClr val="tx1"/>
                </a:solidFill>
                <a:effectLst/>
                <a:latin typeface="+mn-lt"/>
                <a:ea typeface="+mn-ea"/>
                <a:cs typeface="+mn-cs"/>
              </a:rPr>
              <a:t>exponentiated</a:t>
            </a:r>
            <a:r>
              <a:rPr lang="en-US" sz="1200" kern="1200" dirty="0">
                <a:solidFill>
                  <a:schemeClr val="tx1"/>
                </a:solidFill>
                <a:effectLst/>
                <a:latin typeface="+mn-lt"/>
                <a:ea typeface="+mn-ea"/>
                <a:cs typeface="+mn-cs"/>
              </a:rPr>
              <a:t> model scores to sum to one, making the explicit summation at test time unnecessary (the approach does not improve training time efficiency). Sampling Approaches approximate the training-time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over a smaller subset of the </a:t>
            </a:r>
            <a:r>
              <a:rPr lang="en-US" sz="1200" kern="1200" dirty="0" err="1">
                <a:solidFill>
                  <a:schemeClr val="tx1"/>
                </a:solidFill>
                <a:effectLst/>
                <a:latin typeface="+mn-lt"/>
                <a:ea typeface="+mn-ea"/>
                <a:cs typeface="+mn-cs"/>
              </a:rPr>
              <a:t>vocabu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lary</a:t>
            </a:r>
            <a:r>
              <a:rPr lang="en-US" sz="1200" kern="1200" dirty="0">
                <a:solidFill>
                  <a:schemeClr val="tx1"/>
                </a:solidFill>
                <a:effectLst/>
                <a:latin typeface="+mn-lt"/>
                <a:ea typeface="+mn-ea"/>
                <a:cs typeface="+mn-cs"/>
              </a:rPr>
              <a:t> [Jean et al., 2015].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good review and comparison of these and other techniques for dealing with large output vocabularies is available in Chen et al. [2016]. </a:t>
            </a:r>
            <a:endParaRPr lang="en-US" dirty="0"/>
          </a:p>
          <a:p>
            <a:r>
              <a:rPr lang="en-US" sz="1200" kern="1200" dirty="0">
                <a:solidFill>
                  <a:schemeClr val="tx1"/>
                </a:solidFill>
                <a:effectLst/>
                <a:latin typeface="+mn-lt"/>
                <a:ea typeface="+mn-ea"/>
                <a:cs typeface="+mn-cs"/>
              </a:rPr>
              <a:t>An orthogonal line of work is attempting to sidestep the problem by working at the char- </a:t>
            </a:r>
            <a:r>
              <a:rPr lang="en-US" sz="1200" kern="1200" dirty="0" err="1">
                <a:solidFill>
                  <a:schemeClr val="tx1"/>
                </a:solidFill>
                <a:effectLst/>
                <a:latin typeface="+mn-lt"/>
                <a:ea typeface="+mn-ea"/>
                <a:cs typeface="+mn-cs"/>
              </a:rPr>
              <a:t>acters</a:t>
            </a:r>
            <a:r>
              <a:rPr lang="en-US" sz="1200" kern="1200" dirty="0">
                <a:solidFill>
                  <a:schemeClr val="tx1"/>
                </a:solidFill>
                <a:effectLst/>
                <a:latin typeface="+mn-lt"/>
                <a:ea typeface="+mn-ea"/>
                <a:cs typeface="+mn-cs"/>
              </a:rPr>
              <a:t> level rather than words level.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6310770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A by-product of training neural network-based language models are dense word </a:t>
            </a:r>
            <a:r>
              <a:rPr lang="en-US" sz="1200" dirty="0" err="1"/>
              <a:t>embeddings</a:t>
            </a:r>
            <a:r>
              <a:rPr lang="en-US" sz="1200" dirty="0"/>
              <a:t>, similar to word2vec.</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3909075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Language models can be trained on raw text: for training a k-order language model one just needs to extract .k C 1/grams from running text, and treat the .k C 1/</a:t>
            </a:r>
            <a:r>
              <a:rPr lang="en-US" sz="1200" kern="1200" dirty="0" err="1">
                <a:solidFill>
                  <a:schemeClr val="tx1"/>
                </a:solidFill>
                <a:effectLst/>
                <a:latin typeface="+mn-lt"/>
                <a:ea typeface="+mn-ea"/>
                <a:cs typeface="+mn-cs"/>
              </a:rPr>
              <a:t>th</a:t>
            </a:r>
            <a:r>
              <a:rPr lang="en-US" sz="1200" kern="1200" dirty="0">
                <a:solidFill>
                  <a:schemeClr val="tx1"/>
                </a:solidFill>
                <a:effectLst/>
                <a:latin typeface="+mn-lt"/>
                <a:ea typeface="+mn-ea"/>
                <a:cs typeface="+mn-cs"/>
              </a:rPr>
              <a:t> word as the supervision signal. us, we can generate practically unlimited training data for them.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7049355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ELMo</a:t>
            </a:r>
            <a:r>
              <a:rPr lang="en-US" sz="1200" kern="1200" dirty="0">
                <a:solidFill>
                  <a:schemeClr val="tx1"/>
                </a:solidFill>
                <a:effectLst/>
                <a:latin typeface="+mn-lt"/>
                <a:ea typeface="+mn-ea"/>
                <a:cs typeface="+mn-cs"/>
              </a:rPr>
              <a:t>: Embeddings from Language Models </a:t>
            </a:r>
            <a:endParaRPr lang="en-US" sz="1200" b="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GPT: Improving Language Understanding by Generative </a:t>
            </a:r>
            <a:r>
              <a:rPr lang="en-US" sz="1200" b="0" kern="1200" dirty="0" err="1">
                <a:solidFill>
                  <a:schemeClr val="tx1"/>
                </a:solidFill>
                <a:effectLst/>
                <a:latin typeface="+mn-lt"/>
                <a:ea typeface="+mn-ea"/>
                <a:cs typeface="+mn-cs"/>
              </a:rPr>
              <a:t>PreTraining</a:t>
            </a:r>
            <a:r>
              <a:rPr lang="en-US" sz="1200" b="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BERT: </a:t>
            </a:r>
            <a:r>
              <a:rPr lang="en-US" sz="1200" b="0"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idirectional </a:t>
            </a:r>
            <a:r>
              <a:rPr lang="en-US" sz="1200" b="0" kern="1200" dirty="0">
                <a:solidFill>
                  <a:schemeClr val="tx1"/>
                </a:solidFill>
                <a:effectLst/>
                <a:latin typeface="+mn-lt"/>
                <a:ea typeface="+mn-ea"/>
                <a:cs typeface="+mn-cs"/>
              </a:rPr>
              <a:t>E</a:t>
            </a:r>
            <a:r>
              <a:rPr lang="en-US" sz="1200" kern="1200" dirty="0">
                <a:solidFill>
                  <a:schemeClr val="tx1"/>
                </a:solidFill>
                <a:effectLst/>
                <a:latin typeface="+mn-lt"/>
                <a:ea typeface="+mn-ea"/>
                <a:cs typeface="+mn-cs"/>
              </a:rPr>
              <a:t>ncoder </a:t>
            </a:r>
            <a:r>
              <a:rPr lang="en-US" sz="1200" b="0" kern="1200" dirty="0">
                <a:solidFill>
                  <a:schemeClr val="tx1"/>
                </a:solidFill>
                <a:effectLst/>
                <a:latin typeface="+mn-lt"/>
                <a:ea typeface="+mn-ea"/>
                <a:cs typeface="+mn-cs"/>
              </a:rPr>
              <a:t>R</a:t>
            </a:r>
            <a:r>
              <a:rPr lang="en-US" sz="1200" kern="1200" dirty="0">
                <a:solidFill>
                  <a:schemeClr val="tx1"/>
                </a:solidFill>
                <a:effectLst/>
                <a:latin typeface="+mn-lt"/>
                <a:ea typeface="+mn-ea"/>
                <a:cs typeface="+mn-cs"/>
              </a:rPr>
              <a:t>epresentations from </a:t>
            </a:r>
            <a:r>
              <a:rPr lang="en-US" sz="1200" b="0"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ransformers.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39178071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people are speaking, we don’t know how long their sentences will be.  We are capable of processing continuous input streams of indefinite length.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19571230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hidden layer includes a recurrent connection as part of its input. That is, the activation value of the hidden layer depends on the current input as well as the activation value of the hidden layer from the previous time step.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figure illustrates the structure of a simple RNN. As with ordinary feedforward networks, an input vector representing the current input element, </a:t>
            </a:r>
            <a:r>
              <a:rPr lang="en-US" sz="1200" i="1" kern="1200" dirty="0" err="1">
                <a:solidFill>
                  <a:schemeClr val="tx1"/>
                </a:solidFill>
                <a:effectLst/>
                <a:latin typeface="+mn-lt"/>
                <a:ea typeface="+mn-ea"/>
                <a:cs typeface="+mn-cs"/>
              </a:rPr>
              <a:t>xt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is multiplied by a weight matrix and then passed through an activation function to compute an activation value for a layer of hidden units. This hidden layer is, in turn, used to calculate a corresponding output, </a:t>
            </a:r>
            <a:r>
              <a:rPr lang="en-US" sz="1200" i="1" kern="1200" dirty="0" err="1">
                <a:solidFill>
                  <a:schemeClr val="tx1"/>
                </a:solidFill>
                <a:effectLst/>
                <a:latin typeface="+mn-lt"/>
                <a:ea typeface="+mn-ea"/>
                <a:cs typeface="+mn-cs"/>
              </a:rPr>
              <a:t>yt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In a departure from our earlier window-based approach, sequences are processed by presenting one element at a time to the network. The key difference from a feedforward network lies in the recurrent link shown in the figure with the dashed line. This link augments the input to the computation at the hidden layer with the activation value of the hidden layer </a:t>
            </a:r>
            <a:r>
              <a:rPr lang="en-US" sz="1200" i="1" kern="1200" dirty="0">
                <a:solidFill>
                  <a:schemeClr val="tx1"/>
                </a:solidFill>
                <a:effectLst/>
                <a:latin typeface="+mn-lt"/>
                <a:ea typeface="+mn-ea"/>
                <a:cs typeface="+mn-cs"/>
              </a:rPr>
              <a:t>from the preceding point in time</a:t>
            </a:r>
            <a:r>
              <a:rPr lang="en-US" sz="120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14933161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Forward inference (mapping a sequence of inputs to a sequence of outputs) in an RNN is nearly identical to what we’ve already seen with feedforward networks. To compute an output </a:t>
            </a:r>
            <a:r>
              <a:rPr lang="en-US" sz="1200" i="1" kern="1200" dirty="0" err="1">
                <a:solidFill>
                  <a:schemeClr val="tx1"/>
                </a:solidFill>
                <a:effectLst/>
                <a:latin typeface="+mn-lt"/>
                <a:ea typeface="+mn-ea"/>
                <a:cs typeface="+mn-cs"/>
              </a:rPr>
              <a:t>yt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an input </a:t>
            </a:r>
            <a:r>
              <a:rPr lang="en-US" sz="1200" i="1" kern="1200" dirty="0" err="1">
                <a:solidFill>
                  <a:schemeClr val="tx1"/>
                </a:solidFill>
                <a:effectLst/>
                <a:latin typeface="+mn-lt"/>
                <a:ea typeface="+mn-ea"/>
                <a:cs typeface="+mn-cs"/>
              </a:rPr>
              <a:t>xt</a:t>
            </a:r>
            <a:r>
              <a:rPr lang="en-US" sz="1200" kern="1200" dirty="0">
                <a:solidFill>
                  <a:schemeClr val="tx1"/>
                </a:solidFill>
                <a:effectLst/>
                <a:latin typeface="+mn-lt"/>
                <a:ea typeface="+mn-ea"/>
                <a:cs typeface="+mn-cs"/>
              </a:rPr>
              <a:t>, we need the activation value for the hidden layer </a:t>
            </a:r>
            <a:r>
              <a:rPr lang="en-US" sz="1200" i="1" kern="1200" dirty="0" err="1">
                <a:solidFill>
                  <a:schemeClr val="tx1"/>
                </a:solidFill>
                <a:effectLst/>
                <a:latin typeface="+mn-lt"/>
                <a:ea typeface="+mn-ea"/>
                <a:cs typeface="+mn-cs"/>
              </a:rPr>
              <a:t>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To calculate this, we multiply the input </a:t>
            </a:r>
            <a:r>
              <a:rPr lang="en-US" sz="1200" i="1" kern="1200" dirty="0" err="1">
                <a:solidFill>
                  <a:schemeClr val="tx1"/>
                </a:solidFill>
                <a:effectLst/>
                <a:latin typeface="+mn-lt"/>
                <a:ea typeface="+mn-ea"/>
                <a:cs typeface="+mn-cs"/>
              </a:rPr>
              <a:t>xt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weight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 and the hidden layer from the previous time step </a:t>
            </a:r>
            <a:r>
              <a:rPr lang="en-US" sz="1200" i="1" kern="1200" dirty="0">
                <a:solidFill>
                  <a:schemeClr val="tx1"/>
                </a:solidFill>
                <a:effectLst/>
                <a:latin typeface="+mn-lt"/>
                <a:ea typeface="+mn-ea"/>
                <a:cs typeface="+mn-cs"/>
              </a:rPr>
              <a:t>ht</a:t>
            </a:r>
            <a:r>
              <a:rPr lang="en-US" sz="1200" kern="1200" dirty="0">
                <a:solidFill>
                  <a:schemeClr val="tx1"/>
                </a:solidFill>
                <a:effectLst/>
                <a:latin typeface="+mn-lt"/>
                <a:ea typeface="+mn-ea"/>
                <a:cs typeface="+mn-cs"/>
              </a:rPr>
              <a:t>−1 with the weight matrix </a:t>
            </a:r>
            <a:r>
              <a:rPr lang="en-US" sz="1200" i="1" kern="1200" dirty="0">
                <a:solidFill>
                  <a:schemeClr val="tx1"/>
                </a:solidFill>
                <a:effectLst/>
                <a:latin typeface="+mn-lt"/>
                <a:ea typeface="+mn-ea"/>
                <a:cs typeface="+mn-cs"/>
              </a:rPr>
              <a:t>U</a:t>
            </a:r>
            <a:r>
              <a:rPr lang="en-US" sz="1200" kern="1200" dirty="0">
                <a:solidFill>
                  <a:schemeClr val="tx1"/>
                </a:solidFill>
                <a:effectLst/>
                <a:latin typeface="+mn-lt"/>
                <a:ea typeface="+mn-ea"/>
                <a:cs typeface="+mn-cs"/>
              </a:rPr>
              <a:t>. We add these values together and pass them through a suitable activation function, </a:t>
            </a:r>
            <a:r>
              <a:rPr lang="en-US" sz="1200" i="1" kern="1200" dirty="0">
                <a:solidFill>
                  <a:schemeClr val="tx1"/>
                </a:solidFill>
                <a:effectLst/>
                <a:latin typeface="+mn-lt"/>
                <a:ea typeface="+mn-ea"/>
                <a:cs typeface="+mn-cs"/>
              </a:rPr>
              <a:t>g</a:t>
            </a:r>
            <a:r>
              <a:rPr lang="en-US" sz="1200" kern="1200" dirty="0">
                <a:solidFill>
                  <a:schemeClr val="tx1"/>
                </a:solidFill>
                <a:effectLst/>
                <a:latin typeface="+mn-lt"/>
                <a:ea typeface="+mn-ea"/>
                <a:cs typeface="+mn-cs"/>
              </a:rPr>
              <a:t>, to arrive at the activation value for the current hidden layer, </a:t>
            </a:r>
            <a:r>
              <a:rPr lang="en-US" sz="1200" i="1" kern="1200" dirty="0" err="1">
                <a:solidFill>
                  <a:schemeClr val="tx1"/>
                </a:solidFill>
                <a:effectLst/>
                <a:latin typeface="+mn-lt"/>
                <a:ea typeface="+mn-ea"/>
                <a:cs typeface="+mn-cs"/>
              </a:rPr>
              <a:t>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Once we have the values for the hidden layer, we proceed with the usual computation to generate the output vector.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16204213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process of mapping a sequence of inputs to a sequence of outputs is called forward inference.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Forward inference in a simple recurrent network. The matrices </a:t>
            </a:r>
            <a:r>
              <a:rPr lang="en-US" sz="1200" i="1" kern="1200" dirty="0">
                <a:solidFill>
                  <a:schemeClr val="tx1"/>
                </a:solidFill>
                <a:effectLst/>
                <a:latin typeface="+mn-lt"/>
                <a:ea typeface="+mn-ea"/>
                <a:cs typeface="+mn-cs"/>
              </a:rPr>
              <a:t>U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are shared across time, while new values for </a:t>
            </a:r>
            <a:r>
              <a:rPr lang="en-US" sz="1200" i="1" kern="1200" dirty="0">
                <a:solidFill>
                  <a:schemeClr val="tx1"/>
                </a:solidFill>
                <a:effectLst/>
                <a:latin typeface="+mn-lt"/>
                <a:ea typeface="+mn-ea"/>
                <a:cs typeface="+mn-cs"/>
              </a:rPr>
              <a:t>h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y </a:t>
            </a:r>
            <a:r>
              <a:rPr lang="en-US" sz="1200" kern="1200" dirty="0">
                <a:solidFill>
                  <a:schemeClr val="tx1"/>
                </a:solidFill>
                <a:effectLst/>
                <a:latin typeface="+mn-lt"/>
                <a:ea typeface="+mn-ea"/>
                <a:cs typeface="+mn-cs"/>
              </a:rPr>
              <a:t>are calculated with each time step.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31</a:t>
            </a:fld>
            <a:endParaRPr lang="en-US"/>
          </a:p>
        </p:txBody>
      </p:sp>
    </p:spTree>
    <p:extLst>
      <p:ext uri="{BB962C8B-B14F-4D97-AF65-F5344CB8AC3E}">
        <p14:creationId xmlns:p14="http://schemas.microsoft.com/office/powerpoint/2010/main" val="18153980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simple recurrent neural network shown unrolled in time. Network layers are copied for each time step, while the weights </a:t>
            </a:r>
            <a:r>
              <a:rPr lang="en-US" sz="1200" i="1" kern="1200" dirty="0">
                <a:solidFill>
                  <a:schemeClr val="tx1"/>
                </a:solidFill>
                <a:effectLst/>
                <a:latin typeface="+mn-lt"/>
                <a:ea typeface="+mn-ea"/>
                <a:cs typeface="+mn-cs"/>
              </a:rPr>
              <a:t>U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are shared in common across all time steps.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fact that the computation at time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requires the value of the hidden layer from time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mandates an incremental inference algorithm that proceeds from the start of the sequence to the end. The sequential nature of simple recurrent networks can also be seen by </a:t>
            </a:r>
            <a:r>
              <a:rPr lang="en-US" sz="1200" i="1" kern="1200" dirty="0">
                <a:solidFill>
                  <a:schemeClr val="tx1"/>
                </a:solidFill>
                <a:effectLst/>
                <a:latin typeface="+mn-lt"/>
                <a:ea typeface="+mn-ea"/>
                <a:cs typeface="+mn-cs"/>
              </a:rPr>
              <a:t>unrolling </a:t>
            </a:r>
            <a:r>
              <a:rPr lang="en-US" sz="1200" kern="1200" dirty="0">
                <a:solidFill>
                  <a:schemeClr val="tx1"/>
                </a:solidFill>
                <a:effectLst/>
                <a:latin typeface="+mn-lt"/>
                <a:ea typeface="+mn-ea"/>
                <a:cs typeface="+mn-cs"/>
              </a:rPr>
              <a:t>the network in time as is shown here.</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32</a:t>
            </a:fld>
            <a:endParaRPr lang="en-US"/>
          </a:p>
        </p:txBody>
      </p:sp>
    </p:spTree>
    <p:extLst>
      <p:ext uri="{BB962C8B-B14F-4D97-AF65-F5344CB8AC3E}">
        <p14:creationId xmlns:p14="http://schemas.microsoft.com/office/powerpoint/2010/main" val="4304928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backpropagation of errors in a simple RNN </a:t>
            </a:r>
            <a:r>
              <a:rPr lang="en-US" sz="1200" i="1" kern="1200" dirty="0" err="1">
                <a:solidFill>
                  <a:schemeClr val="tx1"/>
                </a:solidFill>
                <a:effectLst/>
                <a:latin typeface="+mn-lt"/>
                <a:ea typeface="+mn-ea"/>
                <a:cs typeface="+mn-cs"/>
              </a:rPr>
              <a:t>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vectors represent the targets for each element of the sequence from the training data. The red arrows illustrate the flow of </a:t>
            </a:r>
            <a:r>
              <a:rPr lang="en-US" sz="1200" kern="1200" dirty="0" err="1">
                <a:solidFill>
                  <a:schemeClr val="tx1"/>
                </a:solidFill>
                <a:effectLst/>
                <a:latin typeface="+mn-lt"/>
                <a:ea typeface="+mn-ea"/>
                <a:cs typeface="+mn-cs"/>
              </a:rPr>
              <a:t>backpropagated</a:t>
            </a:r>
            <a:r>
              <a:rPr lang="en-US" sz="1200" kern="1200" dirty="0">
                <a:solidFill>
                  <a:schemeClr val="tx1"/>
                </a:solidFill>
                <a:effectLst/>
                <a:latin typeface="+mn-lt"/>
                <a:ea typeface="+mn-ea"/>
                <a:cs typeface="+mn-cs"/>
              </a:rPr>
              <a:t> errors required to calculate the gradients for </a:t>
            </a:r>
            <a:r>
              <a:rPr lang="en-US" sz="1200" i="1" kern="1200" dirty="0">
                <a:solidFill>
                  <a:schemeClr val="tx1"/>
                </a:solidFill>
                <a:effectLst/>
                <a:latin typeface="+mn-lt"/>
                <a:ea typeface="+mn-ea"/>
                <a:cs typeface="+mn-cs"/>
              </a:rPr>
              <a:t>U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at time 2. The two incoming arrows converging on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 signal that these errors need to be summed.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Taken together, all of these considerations lead to a two-pass algorithm for train-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the weights in RNNs. In the first pass, we perform forward inference, computing </a:t>
            </a:r>
            <a:r>
              <a:rPr lang="en-US" sz="1200" i="1" kern="1200" dirty="0" err="1">
                <a:solidFill>
                  <a:schemeClr val="tx1"/>
                </a:solidFill>
                <a:effectLst/>
                <a:latin typeface="+mn-lt"/>
                <a:ea typeface="+mn-ea"/>
                <a:cs typeface="+mn-cs"/>
              </a:rPr>
              <a:t>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yt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and accumulating the loss at each step in time, saving the value of the hidden layer at each step for use at the next time step. In the second phase, we process the sequence in reverse, computing the required error terms gradients as we go, </a:t>
            </a:r>
            <a:r>
              <a:rPr lang="en-US" sz="1200" kern="1200" dirty="0" err="1">
                <a:solidFill>
                  <a:schemeClr val="tx1"/>
                </a:solidFill>
                <a:effectLst/>
                <a:latin typeface="+mn-lt"/>
                <a:ea typeface="+mn-ea"/>
                <a:cs typeface="+mn-cs"/>
              </a:rPr>
              <a:t>comput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and saving the error term for use in the hidden layer for each step backward in time. This general approach is commonly referred to as </a:t>
            </a:r>
            <a:r>
              <a:rPr lang="en-US" sz="1200" b="0" kern="1200" dirty="0">
                <a:solidFill>
                  <a:schemeClr val="tx1"/>
                </a:solidFill>
                <a:effectLst/>
                <a:latin typeface="+mn-lt"/>
                <a:ea typeface="+mn-ea"/>
                <a:cs typeface="+mn-cs"/>
              </a:rPr>
              <a:t>Backpropagation Through Time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131766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We’ll introduce networks with cycles, called </a:t>
            </a:r>
            <a:r>
              <a:rPr lang="en-US" sz="1200" b="1" kern="1200" dirty="0">
                <a:solidFill>
                  <a:schemeClr val="tx1"/>
                </a:solidFill>
                <a:effectLst/>
                <a:latin typeface="+mn-lt"/>
                <a:ea typeface="+mn-ea"/>
                <a:cs typeface="+mn-cs"/>
              </a:rPr>
              <a:t>recurrent neural networks</a:t>
            </a:r>
            <a:r>
              <a:rPr lang="en-US" sz="1200" b="0" kern="1200" dirty="0">
                <a:solidFill>
                  <a:schemeClr val="tx1"/>
                </a:solidFill>
                <a:effectLst/>
                <a:latin typeface="+mn-lt"/>
                <a:ea typeface="+mn-ea"/>
                <a:cs typeface="+mn-cs"/>
              </a:rPr>
              <a:t> Later.</a:t>
            </a:r>
            <a:r>
              <a:rPr lang="en-US" sz="1200" b="1" kern="1200" dirty="0">
                <a:solidFill>
                  <a:schemeClr val="tx1"/>
                </a:solidFill>
                <a:effectLst/>
                <a:latin typeface="+mn-lt"/>
                <a:ea typeface="+mn-ea"/>
                <a:cs typeface="+mn-cs"/>
              </a:rPr>
              <a:t> </a:t>
            </a:r>
            <a:r>
              <a:rPr lang="en-US" sz="1200" b="1"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historical reasons multilayer networks, especially feedforward networks, are sometimes called </a:t>
            </a:r>
            <a:r>
              <a:rPr lang="en-US" sz="1200" b="0" kern="1200" dirty="0">
                <a:solidFill>
                  <a:schemeClr val="tx1"/>
                </a:solidFill>
                <a:effectLst/>
                <a:latin typeface="+mn-lt"/>
                <a:ea typeface="+mn-ea"/>
                <a:cs typeface="+mn-cs"/>
              </a:rPr>
              <a:t>multi-layer </a:t>
            </a:r>
            <a:r>
              <a:rPr lang="en-US" sz="1200" b="0" kern="1200" dirty="0" err="1">
                <a:solidFill>
                  <a:schemeClr val="tx1"/>
                </a:solidFill>
                <a:effectLst/>
                <a:latin typeface="+mn-lt"/>
                <a:ea typeface="+mn-ea"/>
                <a:cs typeface="+mn-cs"/>
              </a:rPr>
              <a:t>perceptrons</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MLP</a:t>
            </a:r>
            <a:r>
              <a:rPr lang="en-US" sz="1200" kern="1200" dirty="0">
                <a:solidFill>
                  <a:schemeClr val="tx1"/>
                </a:solidFill>
                <a:effectLst/>
                <a:latin typeface="+mn-lt"/>
                <a:ea typeface="+mn-ea"/>
                <a:cs typeface="+mn-cs"/>
              </a:rPr>
              <a:t>s); this is a technical misnomer, since the units in modern multilayer networks aren’t </a:t>
            </a:r>
            <a:r>
              <a:rPr lang="en-US" sz="1200" kern="1200" dirty="0" err="1">
                <a:solidFill>
                  <a:schemeClr val="tx1"/>
                </a:solidFill>
                <a:effectLst/>
                <a:latin typeface="+mn-lt"/>
                <a:ea typeface="+mn-ea"/>
                <a:cs typeface="+mn-cs"/>
              </a:rPr>
              <a:t>perceptrons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perceptrons</a:t>
            </a:r>
            <a:r>
              <a:rPr lang="en-US" sz="1200" kern="1200" dirty="0">
                <a:solidFill>
                  <a:schemeClr val="tx1"/>
                </a:solidFill>
                <a:effectLst/>
                <a:latin typeface="+mn-lt"/>
                <a:ea typeface="+mn-ea"/>
                <a:cs typeface="+mn-cs"/>
              </a:rPr>
              <a:t> are purely linear, but modern networks are made up of units with non-</a:t>
            </a:r>
            <a:r>
              <a:rPr lang="en-US" sz="1200" kern="1200" dirty="0" err="1">
                <a:solidFill>
                  <a:schemeClr val="tx1"/>
                </a:solidFill>
                <a:effectLst/>
                <a:latin typeface="+mn-lt"/>
                <a:ea typeface="+mn-ea"/>
                <a:cs typeface="+mn-cs"/>
              </a:rPr>
              <a:t>linearities</a:t>
            </a:r>
            <a:r>
              <a:rPr lang="en-US" sz="1200" kern="1200" dirty="0">
                <a:solidFill>
                  <a:schemeClr val="tx1"/>
                </a:solidFill>
                <a:effectLst/>
                <a:latin typeface="+mn-lt"/>
                <a:ea typeface="+mn-ea"/>
                <a:cs typeface="+mn-cs"/>
              </a:rPr>
              <a:t> like </a:t>
            </a:r>
            <a:r>
              <a:rPr lang="en-US" sz="1200" kern="1200" dirty="0" err="1">
                <a:solidFill>
                  <a:schemeClr val="tx1"/>
                </a:solidFill>
                <a:effectLst/>
                <a:latin typeface="+mn-lt"/>
                <a:ea typeface="+mn-ea"/>
                <a:cs typeface="+mn-cs"/>
              </a:rPr>
              <a:t>sigmoids</a:t>
            </a:r>
            <a:r>
              <a:rPr lang="en-US" sz="1200" kern="1200" dirty="0">
                <a:solidFill>
                  <a:schemeClr val="tx1"/>
                </a:solidFill>
                <a:effectLst/>
                <a:latin typeface="+mn-lt"/>
                <a:ea typeface="+mn-ea"/>
                <a:cs typeface="+mn-cs"/>
              </a:rPr>
              <a:t>), but at some point the name stuck.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core of the neural network is the </a:t>
            </a:r>
            <a:r>
              <a:rPr lang="en-US" sz="1200" b="0" kern="1200" dirty="0">
                <a:solidFill>
                  <a:schemeClr val="tx1"/>
                </a:solidFill>
                <a:effectLst/>
                <a:latin typeface="+mn-lt"/>
                <a:ea typeface="+mn-ea"/>
                <a:cs typeface="+mn-cs"/>
              </a:rPr>
              <a:t>hidden layer </a:t>
            </a:r>
            <a:r>
              <a:rPr lang="en-US" sz="1200" kern="1200" dirty="0">
                <a:solidFill>
                  <a:schemeClr val="tx1"/>
                </a:solidFill>
                <a:effectLst/>
                <a:latin typeface="+mn-lt"/>
                <a:ea typeface="+mn-ea"/>
                <a:cs typeface="+mn-cs"/>
              </a:rPr>
              <a:t>formed of </a:t>
            </a:r>
            <a:r>
              <a:rPr lang="en-US" sz="1200" b="1" kern="1200" dirty="0">
                <a:solidFill>
                  <a:schemeClr val="tx1"/>
                </a:solidFill>
                <a:effectLst/>
                <a:latin typeface="+mn-lt"/>
                <a:ea typeface="+mn-ea"/>
                <a:cs typeface="+mn-cs"/>
              </a:rPr>
              <a:t>hidden units</a:t>
            </a:r>
            <a:r>
              <a:rPr lang="en-US" sz="1200" kern="1200" dirty="0">
                <a:solidFill>
                  <a:schemeClr val="tx1"/>
                </a:solidFill>
                <a:effectLst/>
                <a:latin typeface="+mn-lt"/>
                <a:ea typeface="+mn-ea"/>
                <a:cs typeface="+mn-cs"/>
              </a:rPr>
              <a:t>, each of which is a neural unit, taking a weighted sum of its inputs and then applying a non-linearity. In the standard architecture, each layer is </a:t>
            </a:r>
            <a:r>
              <a:rPr lang="en-US" sz="1200" b="0" kern="1200" dirty="0">
                <a:solidFill>
                  <a:schemeClr val="tx1"/>
                </a:solidFill>
                <a:effectLst/>
                <a:latin typeface="+mn-lt"/>
                <a:ea typeface="+mn-ea"/>
                <a:cs typeface="+mn-cs"/>
              </a:rPr>
              <a:t>fully-connected</a:t>
            </a:r>
            <a:r>
              <a:rPr lang="en-US" sz="1200" kern="1200" dirty="0">
                <a:solidFill>
                  <a:schemeClr val="tx1"/>
                </a:solidFill>
                <a:effectLst/>
                <a:latin typeface="+mn-lt"/>
                <a:ea typeface="+mn-ea"/>
                <a:cs typeface="+mn-cs"/>
              </a:rPr>
              <a:t>, meaning that each unit in each layer takes as input the outputs from all the units in the previous layer, and there is a link between every pair of units from two adjacent layers. Thus each hidden unit sums over all the input units.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41649978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VANISHING AND EXPLODING GRADIENTS </a:t>
            </a:r>
            <a:endParaRPr lang="en-US" dirty="0"/>
          </a:p>
          <a:p>
            <a:r>
              <a:rPr lang="en-US" sz="1200" kern="1200" dirty="0">
                <a:solidFill>
                  <a:schemeClr val="tx1"/>
                </a:solidFill>
                <a:effectLst/>
                <a:latin typeface="+mn-lt"/>
                <a:ea typeface="+mn-ea"/>
                <a:cs typeface="+mn-cs"/>
              </a:rPr>
              <a:t>In deep networks, it is common for the error gradients to either vanish (become exceedingly close </a:t>
            </a:r>
            <a:endParaRPr lang="en-US" dirty="0"/>
          </a:p>
          <a:p>
            <a:r>
              <a:rPr lang="en-US" sz="1200" kern="1200" dirty="0">
                <a:solidFill>
                  <a:schemeClr val="tx1"/>
                </a:solidFill>
                <a:effectLst/>
                <a:latin typeface="+mn-lt"/>
                <a:ea typeface="+mn-ea"/>
                <a:cs typeface="+mn-cs"/>
              </a:rPr>
              <a:t>to 0) or explode (become exceedingly high) as they propagate back through the computation </a:t>
            </a:r>
            <a:endParaRPr lang="en-US" dirty="0"/>
          </a:p>
          <a:p>
            <a:r>
              <a:rPr lang="en-US" sz="1200" kern="1200" dirty="0">
                <a:solidFill>
                  <a:schemeClr val="tx1"/>
                </a:solidFill>
                <a:effectLst/>
                <a:latin typeface="+mn-lt"/>
                <a:ea typeface="+mn-ea"/>
                <a:cs typeface="+mn-cs"/>
              </a:rPr>
              <a:t>graph. e problem becomes more severe in deeper networks, and especially so in recursive and </a:t>
            </a:r>
            <a:endParaRPr lang="en-US" dirty="0"/>
          </a:p>
          <a:p>
            <a:r>
              <a:rPr lang="en-US" sz="1200" kern="1200" dirty="0">
                <a:solidFill>
                  <a:schemeClr val="tx1"/>
                </a:solidFill>
                <a:effectLst/>
                <a:latin typeface="+mn-lt"/>
                <a:ea typeface="+mn-ea"/>
                <a:cs typeface="+mn-cs"/>
              </a:rPr>
              <a:t>recurrent networks [</a:t>
            </a:r>
            <a:r>
              <a:rPr lang="en-US" sz="1200" kern="1200" dirty="0" err="1">
                <a:solidFill>
                  <a:schemeClr val="tx1"/>
                </a:solidFill>
                <a:effectLst/>
                <a:latin typeface="+mn-lt"/>
                <a:ea typeface="+mn-ea"/>
                <a:cs typeface="+mn-cs"/>
              </a:rPr>
              <a:t>Pascanu</a:t>
            </a:r>
            <a:r>
              <a:rPr lang="en-US" sz="1200" kern="1200" dirty="0">
                <a:solidFill>
                  <a:schemeClr val="tx1"/>
                </a:solidFill>
                <a:effectLst/>
                <a:latin typeface="+mn-lt"/>
                <a:ea typeface="+mn-ea"/>
                <a:cs typeface="+mn-cs"/>
              </a:rPr>
              <a:t> et al., 2012]. Dealing with the vanishing gradients problem is still </a:t>
            </a:r>
            <a:endParaRPr lang="en-US" dirty="0"/>
          </a:p>
          <a:p>
            <a:r>
              <a:rPr lang="en-US" sz="1200" kern="1200" dirty="0">
                <a:solidFill>
                  <a:schemeClr val="tx1"/>
                </a:solidFill>
                <a:effectLst/>
                <a:latin typeface="+mn-lt"/>
                <a:ea typeface="+mn-ea"/>
                <a:cs typeface="+mn-cs"/>
              </a:rPr>
              <a:t>an open research question. Solutions include making the networks shallower, step-wise training </a:t>
            </a:r>
            <a:endParaRPr lang="en-US" dirty="0"/>
          </a:p>
          <a:p>
            <a:r>
              <a:rPr lang="en-US" sz="1200" kern="1200" dirty="0">
                <a:solidFill>
                  <a:schemeClr val="tx1"/>
                </a:solidFill>
                <a:effectLst/>
                <a:latin typeface="+mn-lt"/>
                <a:ea typeface="+mn-ea"/>
                <a:cs typeface="+mn-cs"/>
              </a:rPr>
              <a:t>(first train the first layers based on some auxiliary output signal, then fix them and train the upper </a:t>
            </a:r>
            <a:endParaRPr lang="en-US" dirty="0"/>
          </a:p>
          <a:p>
            <a:r>
              <a:rPr lang="en-US" sz="1200" kern="1200" dirty="0">
                <a:solidFill>
                  <a:schemeClr val="tx1"/>
                </a:solidFill>
                <a:effectLst/>
                <a:latin typeface="+mn-lt"/>
                <a:ea typeface="+mn-ea"/>
                <a:cs typeface="+mn-cs"/>
              </a:rPr>
              <a:t>layers of the complete network based on the real task signal), performing batch-normalization </a:t>
            </a:r>
            <a:endParaRPr lang="en-US" dirty="0"/>
          </a:p>
          <a:p>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Ioffe</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Szegedy</a:t>
            </a:r>
            <a:r>
              <a:rPr lang="en-US" sz="1200" kern="1200" dirty="0">
                <a:solidFill>
                  <a:schemeClr val="tx1"/>
                </a:solidFill>
                <a:effectLst/>
                <a:latin typeface="+mn-lt"/>
                <a:ea typeface="+mn-ea"/>
                <a:cs typeface="+mn-cs"/>
              </a:rPr>
              <a:t>, 2015] (for every minibatch, normalizing the inputs to each of the network </a:t>
            </a:r>
            <a:endParaRPr lang="en-US" dirty="0"/>
          </a:p>
          <a:p>
            <a:r>
              <a:rPr lang="en-US" sz="1200" kern="1200" dirty="0">
                <a:solidFill>
                  <a:schemeClr val="tx1"/>
                </a:solidFill>
                <a:effectLst/>
                <a:latin typeface="+mn-lt"/>
                <a:ea typeface="+mn-ea"/>
                <a:cs typeface="+mn-cs"/>
              </a:rPr>
              <a:t>layers to have zero mean and unit variance) or using specialized architectures that are designed to </a:t>
            </a:r>
            <a:endParaRPr lang="en-US" dirty="0"/>
          </a:p>
          <a:p>
            <a:r>
              <a:rPr lang="en-US" sz="1200" kern="1200" dirty="0">
                <a:solidFill>
                  <a:schemeClr val="tx1"/>
                </a:solidFill>
                <a:effectLst/>
                <a:latin typeface="+mn-lt"/>
                <a:ea typeface="+mn-ea"/>
                <a:cs typeface="+mn-cs"/>
              </a:rPr>
              <a:t>assist in gradient flow (e.g., the LSTM and GRU architectures for recurrent networks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21117883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speech tagging with a simple RNN</a:t>
            </a:r>
          </a:p>
        </p:txBody>
      </p:sp>
      <p:sp>
        <p:nvSpPr>
          <p:cNvPr id="4" name="Slide Number Placeholder 3"/>
          <p:cNvSpPr>
            <a:spLocks noGrp="1"/>
          </p:cNvSpPr>
          <p:nvPr>
            <p:ph type="sldNum" sz="quarter" idx="10"/>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10370723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Sequence classification using a simple RNN combined with a feedforward net- work. The final hidden state from the RNN is used as the input to a feedforward network that performs the classification. </a:t>
            </a: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Note that in this approach there are no intermediate outputs for the words in the sequence preceding the last element. Therefore, there are no loss terms </a:t>
            </a:r>
            <a:r>
              <a:rPr lang="en-US" sz="1200" kern="1200" dirty="0" err="1">
                <a:solidFill>
                  <a:schemeClr val="tx1"/>
                </a:solidFill>
                <a:effectLst/>
                <a:latin typeface="+mn-lt"/>
                <a:ea typeface="+mn-ea"/>
                <a:cs typeface="+mn-cs"/>
              </a:rPr>
              <a:t>associ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ated</a:t>
            </a:r>
            <a:r>
              <a:rPr lang="en-US" sz="1200" kern="1200" dirty="0">
                <a:solidFill>
                  <a:schemeClr val="tx1"/>
                </a:solidFill>
                <a:effectLst/>
                <a:latin typeface="+mn-lt"/>
                <a:ea typeface="+mn-ea"/>
                <a:cs typeface="+mn-cs"/>
              </a:rPr>
              <a:t> with those elements. Instead, the loss function used to train the weights in the network is based entirely on the final text classification task. Specifically, the out- put from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output from the feedforward classifier together with a cross- entropy loss drives the training. The error signal from the classification is </a:t>
            </a:r>
            <a:r>
              <a:rPr lang="en-US" sz="1200" kern="1200" dirty="0" err="1">
                <a:solidFill>
                  <a:schemeClr val="tx1"/>
                </a:solidFill>
                <a:effectLst/>
                <a:latin typeface="+mn-lt"/>
                <a:ea typeface="+mn-ea"/>
                <a:cs typeface="+mn-cs"/>
              </a:rPr>
              <a:t>backprop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agated</a:t>
            </a:r>
            <a:r>
              <a:rPr lang="en-US" sz="1200" kern="1200" dirty="0">
                <a:solidFill>
                  <a:schemeClr val="tx1"/>
                </a:solidFill>
                <a:effectLst/>
                <a:latin typeface="+mn-lt"/>
                <a:ea typeface="+mn-ea"/>
                <a:cs typeface="+mn-cs"/>
              </a:rPr>
              <a:t> all the way through the weights in the feedforward classifier through, to its input, and then through to the three sets of weights in the RNN. This combination of a simple recurrent network with a feedforward classifier is our first example of a </a:t>
            </a:r>
            <a:r>
              <a:rPr lang="en-US" sz="1200" i="1" kern="1200" dirty="0">
                <a:solidFill>
                  <a:schemeClr val="tx1"/>
                </a:solidFill>
                <a:effectLst/>
                <a:latin typeface="+mn-lt"/>
                <a:ea typeface="+mn-ea"/>
                <a:cs typeface="+mn-cs"/>
              </a:rPr>
              <a:t>deep neural network</a:t>
            </a:r>
            <a:r>
              <a:rPr lang="en-US" sz="1200" kern="1200" dirty="0">
                <a:solidFill>
                  <a:schemeClr val="tx1"/>
                </a:solidFill>
                <a:effectLst/>
                <a:latin typeface="+mn-lt"/>
                <a:ea typeface="+mn-ea"/>
                <a:cs typeface="+mn-cs"/>
              </a:rPr>
              <a:t>. And the training regimen that uses the loss from a downstream application to adjust the weights all the way through the network is referred to as </a:t>
            </a:r>
            <a:r>
              <a:rPr lang="en-US" sz="1200" b="0" kern="1200" dirty="0">
                <a:solidFill>
                  <a:schemeClr val="tx1"/>
                </a:solidFill>
                <a:effectLst/>
                <a:latin typeface="+mn-lt"/>
                <a:ea typeface="+mn-ea"/>
                <a:cs typeface="+mn-cs"/>
              </a:rPr>
              <a:t>end-to-end training</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11329535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Stacked RNNs </a:t>
            </a:r>
            <a:r>
              <a:rPr lang="en-US" sz="1200" kern="1200" dirty="0">
                <a:solidFill>
                  <a:schemeClr val="tx1"/>
                </a:solidFill>
                <a:effectLst/>
                <a:latin typeface="+mn-lt"/>
                <a:ea typeface="+mn-ea"/>
                <a:cs typeface="+mn-cs"/>
              </a:rPr>
              <a:t>consist of multiple networks where the output of one layer serves as the input to a subsequent layer,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has been demonstrated across numerous tasks that stacked RNNs can </a:t>
            </a:r>
            <a:r>
              <a:rPr lang="en-US" sz="1200" kern="1200" dirty="0" err="1">
                <a:solidFill>
                  <a:schemeClr val="tx1"/>
                </a:solidFill>
                <a:effectLst/>
                <a:latin typeface="+mn-lt"/>
                <a:ea typeface="+mn-ea"/>
                <a:cs typeface="+mn-cs"/>
              </a:rPr>
              <a:t>outper</a:t>
            </a:r>
            <a:r>
              <a:rPr lang="en-US" sz="1200" kern="1200" dirty="0">
                <a:solidFill>
                  <a:schemeClr val="tx1"/>
                </a:solidFill>
                <a:effectLst/>
                <a:latin typeface="+mn-lt"/>
                <a:ea typeface="+mn-ea"/>
                <a:cs typeface="+mn-cs"/>
              </a:rPr>
              <a:t>- form single-layer networks. One reason for this success has to do with the network’s ability to induce representations at differing levels of abstraction across layers. Just as the early stages of the human visual system detect edges that are then used for finding larger regions and shapes, the initial layers of stacked networks can induce representations that serve as useful abstractions for further layers — representations that might prove difficult to induce in a single RNN.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17811985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ELMo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from Language Models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GPT: Improving Language Understanding by Generative </a:t>
            </a:r>
            <a:r>
              <a:rPr lang="en-US" sz="1200" b="0" kern="1200" dirty="0" err="1">
                <a:solidFill>
                  <a:schemeClr val="tx1"/>
                </a:solidFill>
                <a:effectLst/>
                <a:latin typeface="+mn-lt"/>
                <a:ea typeface="+mn-ea"/>
                <a:cs typeface="+mn-cs"/>
              </a:rPr>
              <a:t>PreTraining</a:t>
            </a:r>
            <a:r>
              <a:rPr lang="en-US" sz="1200" b="0" kern="1200" dirty="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BERT: </a:t>
            </a:r>
            <a:r>
              <a:rPr lang="en-US" sz="1200" b="0"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idirectional </a:t>
            </a:r>
            <a:r>
              <a:rPr lang="en-US" sz="1200" b="0" kern="1200" dirty="0">
                <a:solidFill>
                  <a:schemeClr val="tx1"/>
                </a:solidFill>
                <a:effectLst/>
                <a:latin typeface="+mn-lt"/>
                <a:ea typeface="+mn-ea"/>
                <a:cs typeface="+mn-cs"/>
              </a:rPr>
              <a:t>E</a:t>
            </a:r>
            <a:r>
              <a:rPr lang="en-US" sz="1200" kern="1200" dirty="0">
                <a:solidFill>
                  <a:schemeClr val="tx1"/>
                </a:solidFill>
                <a:effectLst/>
                <a:latin typeface="+mn-lt"/>
                <a:ea typeface="+mn-ea"/>
                <a:cs typeface="+mn-cs"/>
              </a:rPr>
              <a:t>ncoder </a:t>
            </a:r>
            <a:r>
              <a:rPr lang="en-US" sz="1200" b="0" kern="1200" dirty="0">
                <a:solidFill>
                  <a:schemeClr val="tx1"/>
                </a:solidFill>
                <a:effectLst/>
                <a:latin typeface="+mn-lt"/>
                <a:ea typeface="+mn-ea"/>
                <a:cs typeface="+mn-cs"/>
              </a:rPr>
              <a:t>R</a:t>
            </a:r>
            <a:r>
              <a:rPr lang="en-US" sz="1200" kern="1200" dirty="0">
                <a:solidFill>
                  <a:schemeClr val="tx1"/>
                </a:solidFill>
                <a:effectLst/>
                <a:latin typeface="+mn-lt"/>
                <a:ea typeface="+mn-ea"/>
                <a:cs typeface="+mn-cs"/>
              </a:rPr>
              <a:t>epresentations from </a:t>
            </a:r>
            <a:r>
              <a:rPr lang="en-US" sz="1200" b="0"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ransformers.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9624709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1697327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21405003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“Stupid” multinomial distributions == table lookup.</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5453269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Draw vectors under the words.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Write out: sim(</a:t>
            </a:r>
            <a:r>
              <a:rPr lang="en-US" sz="1200" b="1" dirty="0"/>
              <a:t>cat, dog</a:t>
            </a:r>
            <a:r>
              <a:rPr lang="en-US" sz="1200" dirty="0"/>
              <a:t>)</a:t>
            </a:r>
            <a:endParaRPr lang="en-US" sz="1200" b="1"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18236301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feedforward neural language model moving through a text. At each </a:t>
            </a:r>
            <a:r>
              <a:rPr lang="en-US" sz="1200" kern="1200" dirty="0" err="1">
                <a:solidFill>
                  <a:schemeClr val="tx1"/>
                </a:solidFill>
                <a:effectLst/>
                <a:latin typeface="+mn-lt"/>
                <a:ea typeface="+mn-ea"/>
                <a:cs typeface="+mn-cs"/>
              </a:rPr>
              <a:t>timestep</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the network takes the 3 context words, converts each to a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-dimensional embedding, and concatenates the 3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together to get the 1×</a:t>
            </a:r>
            <a:r>
              <a:rPr lang="en-US" sz="1200" i="1" kern="1200" dirty="0">
                <a:solidFill>
                  <a:schemeClr val="tx1"/>
                </a:solidFill>
                <a:effectLst/>
                <a:latin typeface="+mn-lt"/>
                <a:ea typeface="+mn-ea"/>
                <a:cs typeface="+mn-cs"/>
              </a:rPr>
              <a:t>Nd </a:t>
            </a:r>
            <a:r>
              <a:rPr lang="en-US" sz="1200" kern="1200" dirty="0">
                <a:solidFill>
                  <a:schemeClr val="tx1"/>
                </a:solidFill>
                <a:effectLst/>
                <a:latin typeface="+mn-lt"/>
                <a:ea typeface="+mn-ea"/>
                <a:cs typeface="+mn-cs"/>
              </a:rPr>
              <a:t>unit input layer </a:t>
            </a:r>
            <a:r>
              <a:rPr lang="en-US" sz="1200" i="1" kern="1200" dirty="0">
                <a:solidFill>
                  <a:schemeClr val="tx1"/>
                </a:solidFill>
                <a:effectLst/>
                <a:latin typeface="+mn-lt"/>
                <a:ea typeface="+mn-ea"/>
                <a:cs typeface="+mn-cs"/>
              </a:rPr>
              <a:t>x </a:t>
            </a:r>
            <a:r>
              <a:rPr lang="en-US" sz="1200" kern="1200" dirty="0">
                <a:solidFill>
                  <a:schemeClr val="tx1"/>
                </a:solidFill>
                <a:effectLst/>
                <a:latin typeface="+mn-lt"/>
                <a:ea typeface="+mn-ea"/>
                <a:cs typeface="+mn-cs"/>
              </a:rPr>
              <a:t>for the network. These units are multiplied by a weight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bias vector </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and then an activation function to produce a hidden layer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 which is then multiplied by another weight matrix </a:t>
            </a:r>
            <a:r>
              <a:rPr lang="en-US" sz="1200" i="1" kern="1200" dirty="0">
                <a:solidFill>
                  <a:schemeClr val="tx1"/>
                </a:solidFill>
                <a:effectLst/>
                <a:latin typeface="+mn-lt"/>
                <a:ea typeface="+mn-ea"/>
                <a:cs typeface="+mn-cs"/>
              </a:rPr>
              <a:t>U</a:t>
            </a:r>
            <a:r>
              <a:rPr lang="en-US" sz="1200" kern="1200" dirty="0">
                <a:solidFill>
                  <a:schemeClr val="tx1"/>
                </a:solidFill>
                <a:effectLst/>
                <a:latin typeface="+mn-lt"/>
                <a:ea typeface="+mn-ea"/>
                <a:cs typeface="+mn-cs"/>
              </a:rPr>
              <a:t>. (For graphic simplicity we don’t show </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in this and future pictures.)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1674421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feedforward neural language model moving through a text. At each </a:t>
            </a:r>
            <a:r>
              <a:rPr lang="en-US" sz="1200" kern="1200" dirty="0" err="1">
                <a:solidFill>
                  <a:schemeClr val="tx1"/>
                </a:solidFill>
                <a:effectLst/>
                <a:latin typeface="+mn-lt"/>
                <a:ea typeface="+mn-ea"/>
                <a:cs typeface="+mn-cs"/>
              </a:rPr>
              <a:t>timestep</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the network takes the 3 context words, converts each to a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-dimensional embedding, and concatenates the 3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together to get the 1×</a:t>
            </a:r>
            <a:r>
              <a:rPr lang="en-US" sz="1200" i="1" kern="1200" dirty="0">
                <a:solidFill>
                  <a:schemeClr val="tx1"/>
                </a:solidFill>
                <a:effectLst/>
                <a:latin typeface="+mn-lt"/>
                <a:ea typeface="+mn-ea"/>
                <a:cs typeface="+mn-cs"/>
              </a:rPr>
              <a:t>Nd </a:t>
            </a:r>
            <a:r>
              <a:rPr lang="en-US" sz="1200" kern="1200" dirty="0">
                <a:solidFill>
                  <a:schemeClr val="tx1"/>
                </a:solidFill>
                <a:effectLst/>
                <a:latin typeface="+mn-lt"/>
                <a:ea typeface="+mn-ea"/>
                <a:cs typeface="+mn-cs"/>
              </a:rPr>
              <a:t>unit input layer </a:t>
            </a:r>
            <a:r>
              <a:rPr lang="en-US" sz="1200" i="1" kern="1200" dirty="0">
                <a:solidFill>
                  <a:schemeClr val="tx1"/>
                </a:solidFill>
                <a:effectLst/>
                <a:latin typeface="+mn-lt"/>
                <a:ea typeface="+mn-ea"/>
                <a:cs typeface="+mn-cs"/>
              </a:rPr>
              <a:t>x </a:t>
            </a:r>
            <a:r>
              <a:rPr lang="en-US" sz="1200" kern="1200" dirty="0">
                <a:solidFill>
                  <a:schemeClr val="tx1"/>
                </a:solidFill>
                <a:effectLst/>
                <a:latin typeface="+mn-lt"/>
                <a:ea typeface="+mn-ea"/>
                <a:cs typeface="+mn-cs"/>
              </a:rPr>
              <a:t>for the network. These units are multiplied by a weight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bias vector </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and then an activation function to produce a hidden layer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 which is then multiplied by another weight matrix </a:t>
            </a:r>
            <a:r>
              <a:rPr lang="en-US" sz="1200" i="1" kern="1200" dirty="0">
                <a:solidFill>
                  <a:schemeClr val="tx1"/>
                </a:solidFill>
                <a:effectLst/>
                <a:latin typeface="+mn-lt"/>
                <a:ea typeface="+mn-ea"/>
                <a:cs typeface="+mn-cs"/>
              </a:rPr>
              <a:t>U</a:t>
            </a:r>
            <a:r>
              <a:rPr lang="en-US" sz="1200" kern="1200" dirty="0">
                <a:solidFill>
                  <a:schemeClr val="tx1"/>
                </a:solidFill>
                <a:effectLst/>
                <a:latin typeface="+mn-lt"/>
                <a:ea typeface="+mn-ea"/>
                <a:cs typeface="+mn-cs"/>
              </a:rPr>
              <a:t>. (For graphic simplicity we don’t show </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in this and future pictures.)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17</a:t>
            </a:fld>
            <a:endParaRPr lang="en-US"/>
          </a:p>
        </p:txBody>
      </p:sp>
    </p:spTree>
    <p:extLst>
      <p:ext uri="{BB962C8B-B14F-4D97-AF65-F5344CB8AC3E}">
        <p14:creationId xmlns:p14="http://schemas.microsoft.com/office/powerpoint/2010/main" val="18990439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a:t>
            </a:r>
            <a:r>
              <a:rPr lang="en-US" sz="1200" b="0" kern="1200" dirty="0">
                <a:solidFill>
                  <a:schemeClr val="tx1"/>
                </a:solidFill>
                <a:effectLst/>
                <a:latin typeface="+mn-lt"/>
                <a:ea typeface="+mn-ea"/>
                <a:cs typeface="+mn-cs"/>
              </a:rPr>
              <a:t>one-hot vector </a:t>
            </a:r>
            <a:r>
              <a:rPr lang="en-US" sz="1200" kern="1200" dirty="0">
                <a:solidFill>
                  <a:schemeClr val="tx1"/>
                </a:solidFill>
                <a:effectLst/>
                <a:latin typeface="+mn-lt"/>
                <a:ea typeface="+mn-ea"/>
                <a:cs typeface="+mn-cs"/>
              </a:rPr>
              <a:t>is a vector that has one element equal to 1—in the dimension corresponding to that word’s index in the vocabulary— while all the other elements are set to zero. </a:t>
            </a:r>
            <a:endParaRPr lang="en-US" dirty="0"/>
          </a:p>
          <a:p>
            <a:r>
              <a:rPr lang="en-US" sz="1200" kern="1200" dirty="0">
                <a:solidFill>
                  <a:schemeClr val="tx1"/>
                </a:solidFill>
                <a:effectLst/>
                <a:latin typeface="+mn-lt"/>
                <a:ea typeface="+mn-ea"/>
                <a:cs typeface="+mn-cs"/>
              </a:rPr>
              <a:t>Thus in a one-hot representation for the word “toothpaste”, supposing it happens to have index 5 in the vocabulary, </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5 is one and and </a:t>
            </a:r>
            <a:r>
              <a:rPr lang="en-US" sz="1200" i="1" kern="1200" dirty="0">
                <a:solidFill>
                  <a:schemeClr val="tx1"/>
                </a:solidFill>
                <a:effectLst/>
                <a:latin typeface="+mn-lt"/>
                <a:ea typeface="+mn-ea"/>
                <a:cs typeface="+mn-cs"/>
              </a:rPr>
              <a:t>xi </a:t>
            </a:r>
            <a:r>
              <a:rPr lang="en-US" sz="1200" kern="1200" dirty="0">
                <a:solidFill>
                  <a:schemeClr val="tx1"/>
                </a:solidFill>
                <a:effectLst/>
                <a:latin typeface="+mn-lt"/>
                <a:ea typeface="+mn-ea"/>
                <a:cs typeface="+mn-cs"/>
              </a:rPr>
              <a:t>= 0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5, as shown here: </a:t>
            </a: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Note that we don’t want to learn separate weight matrices for mapping each of the 3 previous words to the projection layer, we want one single embedding dictionary </a:t>
            </a:r>
            <a:r>
              <a:rPr lang="en-US" sz="1200" i="1" kern="1200" dirty="0">
                <a:solidFill>
                  <a:schemeClr val="tx1"/>
                </a:solidFill>
                <a:effectLst/>
                <a:latin typeface="+mn-lt"/>
                <a:ea typeface="+mn-ea"/>
                <a:cs typeface="+mn-cs"/>
              </a:rPr>
              <a:t>E </a:t>
            </a:r>
            <a:r>
              <a:rPr lang="en-US" sz="1200" kern="1200" dirty="0">
                <a:solidFill>
                  <a:schemeClr val="tx1"/>
                </a:solidFill>
                <a:effectLst/>
                <a:latin typeface="+mn-lt"/>
                <a:ea typeface="+mn-ea"/>
                <a:cs typeface="+mn-cs"/>
              </a:rPr>
              <a:t>that’s shared among these three. That’s because over time, many different words will appear as </a:t>
            </a:r>
            <a:r>
              <a:rPr lang="en-US" sz="1200" i="1" kern="1200" dirty="0">
                <a:solidFill>
                  <a:schemeClr val="tx1"/>
                </a:solidFill>
                <a:effectLst/>
                <a:latin typeface="+mn-lt"/>
                <a:ea typeface="+mn-ea"/>
                <a:cs typeface="+mn-cs"/>
              </a:rPr>
              <a:t>wt</a:t>
            </a:r>
            <a:r>
              <a:rPr lang="en-US" sz="1200" kern="1200" dirty="0">
                <a:solidFill>
                  <a:schemeClr val="tx1"/>
                </a:solidFill>
                <a:effectLst/>
                <a:latin typeface="+mn-lt"/>
                <a:ea typeface="+mn-ea"/>
                <a:cs typeface="+mn-cs"/>
              </a:rPr>
              <a:t>−2 or </a:t>
            </a:r>
            <a:r>
              <a:rPr lang="en-US" sz="1200" i="1" kern="1200" dirty="0">
                <a:solidFill>
                  <a:schemeClr val="tx1"/>
                </a:solidFill>
                <a:effectLst/>
                <a:latin typeface="+mn-lt"/>
                <a:ea typeface="+mn-ea"/>
                <a:cs typeface="+mn-cs"/>
              </a:rPr>
              <a:t>wt</a:t>
            </a:r>
            <a:r>
              <a:rPr lang="en-US" sz="1200" kern="1200" dirty="0">
                <a:solidFill>
                  <a:schemeClr val="tx1"/>
                </a:solidFill>
                <a:effectLst/>
                <a:latin typeface="+mn-lt"/>
                <a:ea typeface="+mn-ea"/>
                <a:cs typeface="+mn-cs"/>
              </a:rPr>
              <a:t>−1, and we’d like to just represent each word with one vector, whichever context position it appears in. The embedding weight matrix </a:t>
            </a:r>
            <a:r>
              <a:rPr lang="en-US" sz="1200" i="1" kern="1200" dirty="0">
                <a:solidFill>
                  <a:schemeClr val="tx1"/>
                </a:solidFill>
                <a:effectLst/>
                <a:latin typeface="+mn-lt"/>
                <a:ea typeface="+mn-ea"/>
                <a:cs typeface="+mn-cs"/>
              </a:rPr>
              <a:t>E </a:t>
            </a:r>
            <a:r>
              <a:rPr lang="en-US" sz="1200" kern="1200" dirty="0">
                <a:solidFill>
                  <a:schemeClr val="tx1"/>
                </a:solidFill>
                <a:effectLst/>
                <a:latin typeface="+mn-lt"/>
                <a:ea typeface="+mn-ea"/>
                <a:cs typeface="+mn-cs"/>
              </a:rPr>
              <a:t>thus has </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1093528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3406514" y="3331563"/>
            <a:ext cx="68580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3841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2/19/20</a:t>
            </a:fld>
            <a:endParaRPr lang="en-US"/>
          </a:p>
        </p:txBody>
      </p:sp>
      <p:sp>
        <p:nvSpPr>
          <p:cNvPr id="5" name="Footer Placeholder 4"/>
          <p:cNvSpPr>
            <a:spLocks noGrp="1"/>
          </p:cNvSpPr>
          <p:nvPr>
            <p:ph type="ftr" sz="quarter" idx="11"/>
          </p:nvPr>
        </p:nvSpPr>
        <p:spPr>
          <a:xfrm>
            <a:off x="2764639" y="6705600"/>
            <a:ext cx="3617103" cy="119311"/>
          </a:xfrm>
        </p:spPr>
        <p:txBody>
          <a:bodyPr/>
          <a:lstStyle>
            <a:lvl1pPr>
              <a:defRPr sz="800">
                <a:solidFill>
                  <a:schemeClr val="tx1"/>
                </a:solidFill>
              </a:defRPr>
            </a:lvl1pPr>
          </a:lstStyle>
          <a:p>
            <a:r>
              <a:rPr lang="en-US"/>
              <a:t>Slides adapted from Jure </a:t>
            </a:r>
            <a:r>
              <a:rPr lang="en-US" err="1"/>
              <a:t>Leskovec</a:t>
            </a:r>
            <a:endParaRPr lang="en-US" sz="700"/>
          </a:p>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1846866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2/19/20</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3414009" y="3339058"/>
            <a:ext cx="68580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3329835" y="340613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5628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2/19/20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69874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2/19/20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8267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2/19/20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3263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40CDC23-E565-C848-9AF6-12BD09C53D91}" type="datetimeFigureOut">
              <a:rPr lang="en-US" smtClean="0"/>
              <a:t>2/19/20</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6971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2/19/20</a:t>
            </a:fld>
            <a:r>
              <a:rPr lang="en-US" err="1"/>
              <a:t>sss</a:t>
            </a:r>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a:t>Slides adapted from Jure </a:t>
            </a:r>
            <a:r>
              <a:rPr lang="en-US" err="1"/>
              <a:t>Leskovec</a:t>
            </a:r>
            <a:endParaRPr lang="en-US" sz="80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798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681037"/>
            <a:ext cx="3890964" cy="1731963"/>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3835400"/>
            <a:ext cx="3886200" cy="22352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6273800"/>
            <a:ext cx="1219200" cy="457200"/>
          </a:xfrm>
        </p:spPr>
        <p:txBody>
          <a:bodyPr anchor="b"/>
          <a:lstStyle>
            <a:lvl1pPr>
              <a:defRPr>
                <a:solidFill>
                  <a:schemeClr val="bg2"/>
                </a:solidFill>
              </a:defRPr>
            </a:lvl1pPr>
          </a:lstStyle>
          <a:p>
            <a:pPr>
              <a:defRPr/>
            </a:pPr>
            <a:endParaRPr lang="en-US"/>
          </a:p>
        </p:txBody>
      </p:sp>
      <p:sp>
        <p:nvSpPr>
          <p:cNvPr id="6" name="Rectangle 5"/>
          <p:cNvSpPr>
            <a:spLocks noGrp="1" noChangeArrowheads="1"/>
          </p:cNvSpPr>
          <p:nvPr>
            <p:ph type="ftr" sz="quarter" idx="11"/>
          </p:nvPr>
        </p:nvSpPr>
        <p:spPr>
          <a:xfrm>
            <a:off x="5334000" y="6273800"/>
            <a:ext cx="1905000" cy="457200"/>
          </a:xfrm>
        </p:spPr>
        <p:txBody>
          <a:bodyPr anchor="b"/>
          <a:lstStyle>
            <a:lvl1pPr>
              <a:defRPr>
                <a:solidFill>
                  <a:schemeClr val="bg2"/>
                </a:solidFill>
              </a:defRPr>
            </a:lvl1pPr>
          </a:lstStyle>
          <a:p>
            <a:pPr>
              <a:defRPr/>
            </a:pPr>
            <a:endParaRPr lang="en-US"/>
          </a:p>
        </p:txBody>
      </p:sp>
      <p:sp>
        <p:nvSpPr>
          <p:cNvPr id="11" name="Rectangle 6"/>
          <p:cNvSpPr>
            <a:spLocks noGrp="1" noChangeArrowheads="1"/>
          </p:cNvSpPr>
          <p:nvPr>
            <p:ph type="sldNum" sz="quarter" idx="12"/>
          </p:nvPr>
        </p:nvSpPr>
        <p:spPr>
          <a:xfrm>
            <a:off x="4572000" y="6273800"/>
            <a:ext cx="765174" cy="457200"/>
          </a:xfrm>
        </p:spPr>
        <p:txBody>
          <a:bodyPr anchor="b"/>
          <a:lstStyle>
            <a:lvl1pPr>
              <a:defRPr>
                <a:solidFill>
                  <a:schemeClr val="bg2"/>
                </a:solidFill>
              </a:defRPr>
            </a:lvl1pPr>
          </a:lstStyle>
          <a:p>
            <a:fld id="{E74C7FEE-6B48-4643-BCFB-F13B0E13E171}" type="slidenum">
              <a:rPr lang="en-US"/>
              <a:pPr/>
              <a:t>‹#›</a:t>
            </a:fld>
            <a:endParaRPr lang="en-US"/>
          </a:p>
        </p:txBody>
      </p:sp>
    </p:spTree>
    <p:extLst>
      <p:ext uri="{BB962C8B-B14F-4D97-AF65-F5344CB8AC3E}">
        <p14:creationId xmlns:p14="http://schemas.microsoft.com/office/powerpoint/2010/main" val="846856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75856" y="3330886"/>
            <a:ext cx="68580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2/19/20</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84119438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8" r:id="rId9"/>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17.tiff"/><Relationship Id="rId3" Type="http://schemas.openxmlformats.org/officeDocument/2006/relationships/hyperlink" Target="https://allennlp.org/elmo" TargetMode="External"/><Relationship Id="rId7" Type="http://schemas.openxmlformats.org/officeDocument/2006/relationships/image" Target="../media/image16.tif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blog.openai.com/better-language-models/" TargetMode="External"/><Relationship Id="rId5" Type="http://schemas.openxmlformats.org/officeDocument/2006/relationships/hyperlink" Target="https://arxiv.org/pdf/1810.04805.pdf" TargetMode="External"/><Relationship Id="rId4" Type="http://schemas.openxmlformats.org/officeDocument/2006/relationships/hyperlink" Target="https://blog.openai.com/language-unsupervised/"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image" Target="../media/image17.tiff"/><Relationship Id="rId3" Type="http://schemas.openxmlformats.org/officeDocument/2006/relationships/hyperlink" Target="https://allennlp.org/elmo" TargetMode="External"/><Relationship Id="rId7" Type="http://schemas.openxmlformats.org/officeDocument/2006/relationships/image" Target="../media/image16.tiff"/><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hyperlink" Target="https://blog.openai.com/better-language-models/" TargetMode="External"/><Relationship Id="rId5" Type="http://schemas.openxmlformats.org/officeDocument/2006/relationships/hyperlink" Target="https://arxiv.org/pdf/1810.04805.pdf" TargetMode="External"/><Relationship Id="rId4" Type="http://schemas.openxmlformats.org/officeDocument/2006/relationships/hyperlink" Target="https://blog.openai.com/language-unsupervise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a:t>Neural Networks </a:t>
            </a:r>
            <a:br>
              <a:rPr lang="en-US" dirty="0"/>
            </a:br>
            <a:r>
              <a:rPr lang="en-US" dirty="0"/>
              <a:t>part 2</a:t>
            </a:r>
          </a:p>
        </p:txBody>
      </p:sp>
      <p:sp>
        <p:nvSpPr>
          <p:cNvPr id="5" name="Subtitle 4"/>
          <p:cNvSpPr>
            <a:spLocks noGrp="1"/>
          </p:cNvSpPr>
          <p:nvPr>
            <p:ph type="subTitle" idx="1"/>
          </p:nvPr>
        </p:nvSpPr>
        <p:spPr/>
        <p:txBody>
          <a:bodyPr/>
          <a:lstStyle/>
          <a:p>
            <a:r>
              <a:rPr lang="en-US" dirty="0" err="1"/>
              <a:t>Jurafsky</a:t>
            </a:r>
            <a:r>
              <a:rPr lang="en-US" dirty="0"/>
              <a:t> and Martin Chapters 7 and 9 </a:t>
            </a:r>
          </a:p>
        </p:txBody>
      </p:sp>
      <p:sp>
        <p:nvSpPr>
          <p:cNvPr id="2" name="TextBox 1"/>
          <p:cNvSpPr txBox="1"/>
          <p:nvPr/>
        </p:nvSpPr>
        <p:spPr>
          <a:xfrm>
            <a:off x="5344160" y="375920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388066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tables</a:t>
            </a:r>
          </a:p>
        </p:txBody>
      </p:sp>
      <p:sp>
        <p:nvSpPr>
          <p:cNvPr id="5" name="Content Placeholder 4"/>
          <p:cNvSpPr>
            <a:spLocks noGrp="1"/>
          </p:cNvSpPr>
          <p:nvPr>
            <p:ph idx="1"/>
          </p:nvPr>
        </p:nvSpPr>
        <p:spPr>
          <a:xfrm>
            <a:off x="822959" y="1845734"/>
            <a:ext cx="7635241" cy="4555066"/>
          </a:xfrm>
        </p:spPr>
        <p:txBody>
          <a:bodyPr>
            <a:normAutofit fontScale="92500" lnSpcReduction="10000"/>
          </a:bodyPr>
          <a:lstStyle/>
          <a:p>
            <a:r>
              <a:rPr lang="en-US" sz="2600" dirty="0"/>
              <a:t>We construct tables to look up the probability of seeing a word given a history.</a:t>
            </a:r>
          </a:p>
          <a:p>
            <a:endParaRPr lang="en-US" sz="2600" dirty="0"/>
          </a:p>
          <a:p>
            <a:endParaRPr lang="en-US" sz="2600" dirty="0"/>
          </a:p>
          <a:p>
            <a:endParaRPr lang="en-US" sz="2600" dirty="0"/>
          </a:p>
          <a:p>
            <a:endParaRPr lang="en-US" sz="2600" dirty="0"/>
          </a:p>
          <a:p>
            <a:endParaRPr lang="en-US" sz="2600" dirty="0"/>
          </a:p>
          <a:p>
            <a:r>
              <a:rPr lang="en-US" sz="2600" dirty="0"/>
              <a:t>The tables only store observed sequences.  </a:t>
            </a:r>
          </a:p>
          <a:p>
            <a:r>
              <a:rPr lang="en-US" sz="2600" dirty="0"/>
              <a:t>What happens when we have a new (unseen) combination of n words?</a:t>
            </a:r>
          </a:p>
          <a:p>
            <a:endParaRPr lang="en-US" dirty="0"/>
          </a:p>
          <a:p>
            <a:endParaRPr lang="en-US" dirty="0"/>
          </a:p>
          <a:p>
            <a:endParaRPr lang="en-US" b="1" dirty="0"/>
          </a:p>
          <a:p>
            <a:endParaRPr lang="en-US" b="1" baseline="-25000" dirty="0"/>
          </a:p>
          <a:p>
            <a:endParaRPr lang="en-US" b="1" baseline="-25000" dirty="0"/>
          </a:p>
          <a:p>
            <a:endParaRPr lang="en-US" b="1" baseline="-25000" dirty="0"/>
          </a:p>
          <a:p>
            <a:endParaRPr lang="en-US" dirty="0"/>
          </a:p>
        </p:txBody>
      </p:sp>
      <p:graphicFrame>
        <p:nvGraphicFramePr>
          <p:cNvPr id="6" name="Content Placeholder 3"/>
          <p:cNvGraphicFramePr>
            <a:graphicFrameLocks/>
          </p:cNvGraphicFramePr>
          <p:nvPr/>
        </p:nvGraphicFramePr>
        <p:xfrm>
          <a:off x="1821179" y="2743200"/>
          <a:ext cx="5547360" cy="1828800"/>
        </p:xfrm>
        <a:graphic>
          <a:graphicData uri="http://schemas.openxmlformats.org/drawingml/2006/table">
            <a:tbl>
              <a:tblPr firstRow="1" bandRow="1">
                <a:tableStyleId>{5C22544A-7EE6-4342-B048-85BDC9FD1C3A}</a:tableStyleId>
              </a:tblPr>
              <a:tblGrid>
                <a:gridCol w="2773680">
                  <a:extLst>
                    <a:ext uri="{9D8B030D-6E8A-4147-A177-3AD203B41FA5}">
                      <a16:colId xmlns:a16="http://schemas.microsoft.com/office/drawing/2014/main" val="20000"/>
                    </a:ext>
                  </a:extLst>
                </a:gridCol>
                <a:gridCol w="2773680">
                  <a:extLst>
                    <a:ext uri="{9D8B030D-6E8A-4147-A177-3AD203B41FA5}">
                      <a16:colId xmlns:a16="http://schemas.microsoft.com/office/drawing/2014/main" val="20001"/>
                    </a:ext>
                  </a:extLst>
                </a:gridCol>
              </a:tblGrid>
              <a:tr h="365760">
                <a:tc>
                  <a:txBody>
                    <a:bodyPr/>
                    <a:lstStyle/>
                    <a:p>
                      <a:r>
                        <a:rPr lang="en-US" dirty="0"/>
                        <a:t>curse of</a:t>
                      </a:r>
                    </a:p>
                  </a:txBody>
                  <a:tcPr/>
                </a:tc>
                <a:tc>
                  <a:txBody>
                    <a:bodyPr/>
                    <a:lstStyle/>
                    <a:p>
                      <a:r>
                        <a:rPr lang="en-US" dirty="0"/>
                        <a:t>P(</a:t>
                      </a:r>
                      <a:r>
                        <a:rPr lang="en-US" dirty="0" err="1"/>
                        <a:t>w</a:t>
                      </a:r>
                      <a:r>
                        <a:rPr lang="en-US" baseline="-25000" dirty="0" err="1"/>
                        <a:t>t</a:t>
                      </a:r>
                      <a:r>
                        <a:rPr lang="en-US" dirty="0"/>
                        <a:t> | </a:t>
                      </a:r>
                      <a:r>
                        <a:rPr lang="en-US" dirty="0" err="1"/>
                        <a:t>w</a:t>
                      </a:r>
                      <a:r>
                        <a:rPr lang="en-US" baseline="-25000" dirty="0" err="1"/>
                        <a:t>t</a:t>
                      </a:r>
                      <a:r>
                        <a:rPr lang="en-US" baseline="-25000" dirty="0"/>
                        <a:t>-n</a:t>
                      </a:r>
                      <a:r>
                        <a:rPr lang="en-US" dirty="0"/>
                        <a:t> </a:t>
                      </a:r>
                      <a:r>
                        <a:rPr lang="mr-IN" dirty="0"/>
                        <a:t>…</a:t>
                      </a:r>
                      <a:r>
                        <a:rPr lang="en-US" dirty="0"/>
                        <a:t> w</a:t>
                      </a:r>
                      <a:r>
                        <a:rPr lang="en-US" baseline="-25000" dirty="0"/>
                        <a:t>t-1</a:t>
                      </a:r>
                      <a:r>
                        <a:rPr lang="en-US" dirty="0"/>
                        <a:t>)</a:t>
                      </a:r>
                    </a:p>
                  </a:txBody>
                  <a:tcPr/>
                </a:tc>
                <a:extLst>
                  <a:ext uri="{0D108BD9-81ED-4DB2-BD59-A6C34878D82A}">
                    <a16:rowId xmlns:a16="http://schemas.microsoft.com/office/drawing/2014/main" val="10000"/>
                  </a:ext>
                </a:extLst>
              </a:tr>
              <a:tr h="365760">
                <a:tc>
                  <a:txBody>
                    <a:bodyPr/>
                    <a:lstStyle/>
                    <a:p>
                      <a:r>
                        <a:rPr lang="en-US" dirty="0"/>
                        <a:t>dimensionality</a:t>
                      </a:r>
                    </a:p>
                  </a:txBody>
                  <a:tcPr/>
                </a:tc>
                <a:tc>
                  <a:txBody>
                    <a:bodyPr/>
                    <a:lstStyle/>
                    <a:p>
                      <a:endParaRPr lang="en-US" dirty="0"/>
                    </a:p>
                  </a:txBody>
                  <a:tcPr/>
                </a:tc>
                <a:extLst>
                  <a:ext uri="{0D108BD9-81ED-4DB2-BD59-A6C34878D82A}">
                    <a16:rowId xmlns:a16="http://schemas.microsoft.com/office/drawing/2014/main" val="10001"/>
                  </a:ext>
                </a:extLst>
              </a:tr>
              <a:tr h="365760">
                <a:tc>
                  <a:txBody>
                    <a:bodyPr/>
                    <a:lstStyle/>
                    <a:p>
                      <a:r>
                        <a:rPr lang="en-US" dirty="0"/>
                        <a:t>azure</a:t>
                      </a:r>
                    </a:p>
                  </a:txBody>
                  <a:tcPr/>
                </a:tc>
                <a:tc>
                  <a:txBody>
                    <a:bodyPr/>
                    <a:lstStyle/>
                    <a:p>
                      <a:endParaRPr lang="en-US" dirty="0"/>
                    </a:p>
                  </a:txBody>
                  <a:tcPr/>
                </a:tc>
                <a:extLst>
                  <a:ext uri="{0D108BD9-81ED-4DB2-BD59-A6C34878D82A}">
                    <a16:rowId xmlns:a16="http://schemas.microsoft.com/office/drawing/2014/main" val="10002"/>
                  </a:ext>
                </a:extLst>
              </a:tr>
              <a:tr h="365760">
                <a:tc>
                  <a:txBody>
                    <a:bodyPr/>
                    <a:lstStyle/>
                    <a:p>
                      <a:r>
                        <a:rPr lang="en-US" dirty="0"/>
                        <a:t>knowledge</a:t>
                      </a:r>
                    </a:p>
                  </a:txBody>
                  <a:tcPr/>
                </a:tc>
                <a:tc>
                  <a:txBody>
                    <a:bodyPr/>
                    <a:lstStyle/>
                    <a:p>
                      <a:endParaRPr lang="en-US"/>
                    </a:p>
                  </a:txBody>
                  <a:tcPr/>
                </a:tc>
                <a:extLst>
                  <a:ext uri="{0D108BD9-81ED-4DB2-BD59-A6C34878D82A}">
                    <a16:rowId xmlns:a16="http://schemas.microsoft.com/office/drawing/2014/main" val="10003"/>
                  </a:ext>
                </a:extLst>
              </a:tr>
              <a:tr h="365760">
                <a:tc>
                  <a:txBody>
                    <a:bodyPr/>
                    <a:lstStyle/>
                    <a:p>
                      <a:r>
                        <a:rPr lang="en-US" dirty="0"/>
                        <a:t>oak</a:t>
                      </a:r>
                    </a:p>
                  </a:txBody>
                  <a:tcPr/>
                </a:tc>
                <a:tc>
                  <a:txBody>
                    <a:bodyPr/>
                    <a:lstStyle/>
                    <a:p>
                      <a:endParaRPr lang="en-US"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580505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Unseen sequences</a:t>
            </a:r>
          </a:p>
        </p:txBody>
      </p:sp>
      <p:sp>
        <p:nvSpPr>
          <p:cNvPr id="3" name="Content Placeholder 2"/>
          <p:cNvSpPr>
            <a:spLocks noGrp="1"/>
          </p:cNvSpPr>
          <p:nvPr>
            <p:ph idx="1"/>
          </p:nvPr>
        </p:nvSpPr>
        <p:spPr/>
        <p:txBody>
          <a:bodyPr>
            <a:normAutofit/>
          </a:bodyPr>
          <a:lstStyle/>
          <a:p>
            <a:r>
              <a:rPr lang="en-US" sz="2400" dirty="0"/>
              <a:t>What happens when we have a new (unseen) combination of n words?</a:t>
            </a:r>
          </a:p>
          <a:p>
            <a:pPr marL="457200" indent="-457200">
              <a:buFont typeface="+mj-lt"/>
              <a:buAutoNum type="arabicPeriod"/>
            </a:pPr>
            <a:r>
              <a:rPr lang="en-US" sz="2400" dirty="0"/>
              <a:t>Back-off</a:t>
            </a:r>
          </a:p>
          <a:p>
            <a:pPr marL="457200" indent="-457200">
              <a:buFont typeface="+mj-lt"/>
              <a:buAutoNum type="arabicPeriod"/>
            </a:pPr>
            <a:r>
              <a:rPr lang="en-US" sz="2400" dirty="0"/>
              <a:t>Smoothing / interpolation </a:t>
            </a:r>
          </a:p>
          <a:p>
            <a:pPr marL="0" indent="0">
              <a:buNone/>
            </a:pPr>
            <a:r>
              <a:rPr lang="en-US" sz="2400" dirty="0"/>
              <a:t>We are basically just stitching together short sequences of observed words.</a:t>
            </a:r>
          </a:p>
        </p:txBody>
      </p:sp>
    </p:spTree>
    <p:extLst>
      <p:ext uri="{BB962C8B-B14F-4D97-AF65-F5344CB8AC3E}">
        <p14:creationId xmlns:p14="http://schemas.microsoft.com/office/powerpoint/2010/main" val="1385537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5486400" y="2819400"/>
            <a:ext cx="1447799" cy="2319866"/>
            <a:chOff x="2171700" y="2824480"/>
            <a:chExt cx="1447799" cy="2319866"/>
          </a:xfrm>
        </p:grpSpPr>
        <p:sp>
          <p:nvSpPr>
            <p:cNvPr id="11" name="Rounded Rectangle 10"/>
            <p:cNvSpPr/>
            <p:nvPr/>
          </p:nvSpPr>
          <p:spPr>
            <a:xfrm>
              <a:off x="2171700" y="2824480"/>
              <a:ext cx="1295400"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2847974" y="4687146"/>
              <a:ext cx="771525"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3684270" y="2819400"/>
            <a:ext cx="1078230" cy="2319866"/>
            <a:chOff x="2846070" y="2819400"/>
            <a:chExt cx="1078230" cy="2319866"/>
          </a:xfrm>
        </p:grpSpPr>
        <p:sp>
          <p:nvSpPr>
            <p:cNvPr id="8" name="Rounded Rectangle 7"/>
            <p:cNvSpPr/>
            <p:nvPr/>
          </p:nvSpPr>
          <p:spPr>
            <a:xfrm>
              <a:off x="2933700" y="2819400"/>
              <a:ext cx="9906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2846070" y="4682066"/>
              <a:ext cx="10287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2895600" y="2819400"/>
            <a:ext cx="609600" cy="2319866"/>
            <a:chOff x="2895600" y="2819400"/>
            <a:chExt cx="609600" cy="2319866"/>
          </a:xfrm>
        </p:grpSpPr>
        <p:sp>
          <p:nvSpPr>
            <p:cNvPr id="4" name="Rounded Rectangle 3"/>
            <p:cNvSpPr/>
            <p:nvPr/>
          </p:nvSpPr>
          <p:spPr>
            <a:xfrm>
              <a:off x="3048000" y="2819400"/>
              <a:ext cx="4572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2895600" y="4682066"/>
              <a:ext cx="5334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p:txBody>
          <a:bodyPr>
            <a:normAutofit/>
          </a:bodyPr>
          <a:lstStyle/>
          <a:p>
            <a:r>
              <a:rPr lang="en-US" sz="2400" dirty="0"/>
              <a:t>Let’s try </a:t>
            </a:r>
            <a:r>
              <a:rPr lang="en-US" sz="2400" b="1" dirty="0"/>
              <a:t>generalizing</a:t>
            </a:r>
            <a:r>
              <a:rPr lang="en-US" sz="2400" dirty="0"/>
              <a:t>.</a:t>
            </a:r>
          </a:p>
          <a:p>
            <a:r>
              <a:rPr lang="en-US" sz="2400" b="1" dirty="0"/>
              <a:t>Intuition:</a:t>
            </a:r>
            <a:r>
              <a:rPr lang="en-US" sz="2400" dirty="0"/>
              <a:t> Take a sentence like</a:t>
            </a:r>
          </a:p>
          <a:p>
            <a:pPr algn="ctr"/>
            <a:r>
              <a:rPr lang="en-US" sz="2400" dirty="0"/>
              <a:t>The cat is walking in the bedroom</a:t>
            </a:r>
          </a:p>
          <a:p>
            <a:endParaRPr lang="en-US" sz="2400" dirty="0"/>
          </a:p>
          <a:p>
            <a:r>
              <a:rPr lang="en-US" sz="2400" dirty="0"/>
              <a:t>And use it when we assign probabilities to similar sentences like</a:t>
            </a:r>
          </a:p>
          <a:p>
            <a:pPr algn="ctr"/>
            <a:r>
              <a:rPr lang="en-US" sz="2400" dirty="0"/>
              <a:t>The dog is running around the room</a:t>
            </a:r>
          </a:p>
          <a:p>
            <a:endParaRPr lang="en-US" sz="2400" dirty="0"/>
          </a:p>
          <a:p>
            <a:pPr algn="ctr"/>
            <a:endParaRPr lang="en-US" sz="2400" dirty="0"/>
          </a:p>
        </p:txBody>
      </p:sp>
      <p:sp>
        <p:nvSpPr>
          <p:cNvPr id="2" name="Title 1"/>
          <p:cNvSpPr>
            <a:spLocks noGrp="1"/>
          </p:cNvSpPr>
          <p:nvPr>
            <p:ph type="title"/>
          </p:nvPr>
        </p:nvSpPr>
        <p:spPr/>
        <p:txBody>
          <a:bodyPr/>
          <a:lstStyle/>
          <a:p>
            <a:r>
              <a:rPr lang="en-US" dirty="0"/>
              <a:t>Alternate idea</a:t>
            </a:r>
          </a:p>
        </p:txBody>
      </p:sp>
    </p:spTree>
    <p:extLst>
      <p:ext uri="{BB962C8B-B14F-4D97-AF65-F5344CB8AC3E}">
        <p14:creationId xmlns:p14="http://schemas.microsoft.com/office/powerpoint/2010/main" val="2145164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22959" y="1845734"/>
            <a:ext cx="7543801" cy="2443978"/>
          </a:xfrm>
        </p:spPr>
        <p:txBody>
          <a:bodyPr>
            <a:normAutofit/>
          </a:bodyPr>
          <a:lstStyle/>
          <a:p>
            <a:r>
              <a:rPr lang="en-US" dirty="0"/>
              <a:t>Use word </a:t>
            </a:r>
            <a:r>
              <a:rPr lang="en-US" dirty="0" err="1"/>
              <a:t>embeddings</a:t>
            </a:r>
            <a:r>
              <a:rPr lang="en-US" dirty="0"/>
              <a:t>!</a:t>
            </a:r>
          </a:p>
          <a:p>
            <a:endParaRPr lang="en-US" dirty="0"/>
          </a:p>
          <a:p>
            <a:endParaRPr lang="en-US" dirty="0"/>
          </a:p>
          <a:p>
            <a:endParaRPr lang="en-US" dirty="0"/>
          </a:p>
          <a:p>
            <a:r>
              <a:rPr lang="en-US" dirty="0"/>
              <a:t>How can we use </a:t>
            </a:r>
            <a:r>
              <a:rPr lang="en-US" dirty="0" err="1"/>
              <a:t>embeddings</a:t>
            </a:r>
            <a:r>
              <a:rPr lang="en-US" dirty="0"/>
              <a:t> to estimate language model probabilities?</a:t>
            </a:r>
          </a:p>
          <a:p>
            <a:endParaRPr lang="en-US" dirty="0"/>
          </a:p>
          <a:p>
            <a:endParaRPr lang="en-US" dirty="0"/>
          </a:p>
        </p:txBody>
      </p:sp>
      <p:sp>
        <p:nvSpPr>
          <p:cNvPr id="20" name="Rounded Rectangle 19"/>
          <p:cNvSpPr/>
          <p:nvPr/>
        </p:nvSpPr>
        <p:spPr>
          <a:xfrm>
            <a:off x="3991858" y="4422422"/>
            <a:ext cx="8382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p:cNvSpPr/>
          <p:nvPr/>
        </p:nvSpPr>
        <p:spPr>
          <a:xfrm>
            <a:off x="4906258" y="4422422"/>
            <a:ext cx="533400" cy="4572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p:cNvSpPr/>
          <p:nvPr/>
        </p:nvSpPr>
        <p:spPr>
          <a:xfrm>
            <a:off x="5515858" y="4408549"/>
            <a:ext cx="414670" cy="457200"/>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Similarity of words / contexts</a:t>
            </a:r>
          </a:p>
        </p:txBody>
      </p:sp>
      <p:grpSp>
        <p:nvGrpSpPr>
          <p:cNvPr id="18" name="Group 17"/>
          <p:cNvGrpSpPr/>
          <p:nvPr/>
        </p:nvGrpSpPr>
        <p:grpSpPr>
          <a:xfrm>
            <a:off x="2971800" y="2133600"/>
            <a:ext cx="3581032" cy="1475228"/>
            <a:chOff x="1345550" y="2555966"/>
            <a:chExt cx="3581032" cy="1475228"/>
          </a:xfrm>
        </p:grpSpPr>
        <p:grpSp>
          <p:nvGrpSpPr>
            <p:cNvPr id="8" name="Group 7"/>
            <p:cNvGrpSpPr/>
            <p:nvPr/>
          </p:nvGrpSpPr>
          <p:grpSpPr>
            <a:xfrm>
              <a:off x="1981200" y="2555966"/>
              <a:ext cx="1820627" cy="463731"/>
              <a:chOff x="1981200" y="2555966"/>
              <a:chExt cx="1820627" cy="463731"/>
            </a:xfrm>
          </p:grpSpPr>
          <p:sp>
            <p:nvSpPr>
              <p:cNvPr id="6" name="Rounded Rectangle 5"/>
              <p:cNvSpPr/>
              <p:nvPr/>
            </p:nvSpPr>
            <p:spPr>
              <a:xfrm>
                <a:off x="2514600" y="2562497"/>
                <a:ext cx="4572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3000103" y="2555966"/>
                <a:ext cx="5334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981200" y="2590800"/>
                <a:ext cx="1820627" cy="369332"/>
              </a:xfrm>
              <a:prstGeom prst="rect">
                <a:avLst/>
              </a:prstGeom>
              <a:noFill/>
            </p:spPr>
            <p:txBody>
              <a:bodyPr wrap="none" rtlCol="0">
                <a:spAutoFit/>
              </a:bodyPr>
              <a:lstStyle/>
              <a:p>
                <a:r>
                  <a:rPr lang="en-US" dirty="0"/>
                  <a:t>sim ( cat ,  dog   ) </a:t>
                </a:r>
              </a:p>
            </p:txBody>
          </p:sp>
        </p:grpSp>
        <p:cxnSp>
          <p:nvCxnSpPr>
            <p:cNvPr id="10" name="Straight Arrow Connector 9"/>
            <p:cNvCxnSpPr>
              <a:endCxn id="6" idx="2"/>
            </p:cNvCxnSpPr>
            <p:nvPr/>
          </p:nvCxnSpPr>
          <p:spPr>
            <a:xfrm flipV="1">
              <a:off x="2514600" y="3019697"/>
              <a:ext cx="228600" cy="637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endCxn id="7" idx="2"/>
            </p:cNvCxnSpPr>
            <p:nvPr/>
          </p:nvCxnSpPr>
          <p:spPr>
            <a:xfrm flipH="1" flipV="1">
              <a:off x="3266803" y="3013166"/>
              <a:ext cx="266700" cy="644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3347624" y="3657600"/>
              <a:ext cx="1578958" cy="369332"/>
            </a:xfrm>
            <a:prstGeom prst="rect">
              <a:avLst/>
            </a:prstGeom>
            <a:noFill/>
          </p:spPr>
          <p:txBody>
            <a:bodyPr wrap="none" rtlCol="0">
              <a:spAutoFit/>
            </a:bodyPr>
            <a:lstStyle/>
            <a:p>
              <a:r>
                <a:rPr lang="en-US" dirty="0"/>
                <a:t>Vector for </a:t>
              </a:r>
              <a:r>
                <a:rPr lang="en-US" i="1" dirty="0"/>
                <a:t>dog</a:t>
              </a:r>
            </a:p>
          </p:txBody>
        </p:sp>
        <p:sp>
          <p:nvSpPr>
            <p:cNvPr id="17" name="Rectangle 16"/>
            <p:cNvSpPr/>
            <p:nvPr/>
          </p:nvSpPr>
          <p:spPr>
            <a:xfrm>
              <a:off x="1345550" y="3661862"/>
              <a:ext cx="1507720" cy="369332"/>
            </a:xfrm>
            <a:prstGeom prst="rect">
              <a:avLst/>
            </a:prstGeom>
          </p:spPr>
          <p:txBody>
            <a:bodyPr wrap="none">
              <a:spAutoFit/>
            </a:bodyPr>
            <a:lstStyle/>
            <a:p>
              <a:r>
                <a:rPr lang="en-US" dirty="0"/>
                <a:t>Vector for </a:t>
              </a:r>
              <a:r>
                <a:rPr lang="en-US" i="1" dirty="0"/>
                <a:t>cat</a:t>
              </a:r>
            </a:p>
          </p:txBody>
        </p:sp>
      </p:grpSp>
      <p:grpSp>
        <p:nvGrpSpPr>
          <p:cNvPr id="44" name="Group 43"/>
          <p:cNvGrpSpPr/>
          <p:nvPr/>
        </p:nvGrpSpPr>
        <p:grpSpPr>
          <a:xfrm>
            <a:off x="3081346" y="4419182"/>
            <a:ext cx="5663269" cy="2406516"/>
            <a:chOff x="3081346" y="4419182"/>
            <a:chExt cx="5663269" cy="2406516"/>
          </a:xfrm>
        </p:grpSpPr>
        <p:sp>
          <p:nvSpPr>
            <p:cNvPr id="25" name="TextBox 24"/>
            <p:cNvSpPr txBox="1"/>
            <p:nvPr/>
          </p:nvSpPr>
          <p:spPr>
            <a:xfrm>
              <a:off x="3081346" y="4419182"/>
              <a:ext cx="3090013" cy="677108"/>
            </a:xfrm>
            <a:prstGeom prst="rect">
              <a:avLst/>
            </a:prstGeom>
            <a:noFill/>
          </p:spPr>
          <p:txBody>
            <a:bodyPr wrap="none" rtlCol="0">
              <a:spAutoFit/>
            </a:bodyPr>
            <a:lstStyle/>
            <a:p>
              <a:r>
                <a:rPr lang="en-US" sz="2000" dirty="0"/>
                <a:t>p( cat  |  please   feed   the )</a:t>
              </a:r>
            </a:p>
            <a:p>
              <a:endParaRPr lang="en-US" dirty="0"/>
            </a:p>
          </p:txBody>
        </p:sp>
        <p:cxnSp>
          <p:nvCxnSpPr>
            <p:cNvPr id="28" name="Straight Arrow Connector 27"/>
            <p:cNvCxnSpPr/>
            <p:nvPr/>
          </p:nvCxnSpPr>
          <p:spPr>
            <a:xfrm flipV="1">
              <a:off x="4780348" y="4936770"/>
              <a:ext cx="225409" cy="4961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3382698" y="5427770"/>
              <a:ext cx="5361917" cy="646331"/>
            </a:xfrm>
            <a:prstGeom prst="rect">
              <a:avLst/>
            </a:prstGeom>
          </p:spPr>
          <p:txBody>
            <a:bodyPr wrap="none">
              <a:spAutoFit/>
            </a:bodyPr>
            <a:lstStyle/>
            <a:p>
              <a:r>
                <a:rPr lang="en-US" dirty="0"/>
                <a:t>Concatenate these 3 vectors together, use that as input</a:t>
              </a:r>
              <a:br>
                <a:rPr lang="en-US" dirty="0"/>
              </a:br>
              <a:r>
                <a:rPr lang="en-US" dirty="0"/>
                <a:t>vector to a feed forward neural network</a:t>
              </a:r>
              <a:endParaRPr lang="en-US" i="1" dirty="0"/>
            </a:p>
          </p:txBody>
        </p:sp>
        <p:cxnSp>
          <p:nvCxnSpPr>
            <p:cNvPr id="33" name="Straight Arrow Connector 32"/>
            <p:cNvCxnSpPr/>
            <p:nvPr/>
          </p:nvCxnSpPr>
          <p:spPr>
            <a:xfrm flipV="1">
              <a:off x="4830058" y="4960397"/>
              <a:ext cx="808742" cy="472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4479520" y="4987995"/>
              <a:ext cx="244880" cy="449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flipV="1">
              <a:off x="3195646" y="4877722"/>
              <a:ext cx="263653" cy="13599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3357889" y="6179367"/>
              <a:ext cx="5280290" cy="646331"/>
            </a:xfrm>
            <a:prstGeom prst="rect">
              <a:avLst/>
            </a:prstGeom>
          </p:spPr>
          <p:txBody>
            <a:bodyPr wrap="square">
              <a:spAutoFit/>
            </a:bodyPr>
            <a:lstStyle/>
            <a:p>
              <a:r>
                <a:rPr lang="en-US" dirty="0"/>
                <a:t>Compute the probability of all words in </a:t>
              </a:r>
              <a:r>
                <a:rPr lang="en-US"/>
                <a:t>the vocabulary with </a:t>
              </a:r>
              <a:r>
                <a:rPr lang="en-US" dirty="0"/>
                <a:t>a </a:t>
              </a:r>
              <a:r>
                <a:rPr lang="en-US" dirty="0" err="1"/>
                <a:t>softmax</a:t>
              </a:r>
              <a:r>
                <a:rPr lang="en-US" dirty="0"/>
                <a:t> on the output layer</a:t>
              </a:r>
              <a:endParaRPr lang="en-US" i="1" dirty="0"/>
            </a:p>
          </p:txBody>
        </p:sp>
      </p:grpSp>
    </p:spTree>
    <p:extLst>
      <p:ext uri="{BB962C8B-B14F-4D97-AF65-F5344CB8AC3E}">
        <p14:creationId xmlns:p14="http://schemas.microsoft.com/office/powerpoint/2010/main" val="1619179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 with </a:t>
            </a:r>
            <a:r>
              <a:rPr lang="en-US" dirty="0" err="1"/>
              <a:t>embeddings</a:t>
            </a:r>
            <a:r>
              <a:rPr lang="en-US" dirty="0"/>
              <a:t> as input</a:t>
            </a:r>
          </a:p>
        </p:txBody>
      </p:sp>
      <p:pic>
        <p:nvPicPr>
          <p:cNvPr id="4" name="Content Placeholder 3"/>
          <p:cNvPicPr>
            <a:picLocks noGrp="1" noChangeAspect="1"/>
          </p:cNvPicPr>
          <p:nvPr>
            <p:ph idx="1"/>
          </p:nvPr>
        </p:nvPicPr>
        <p:blipFill>
          <a:blip r:embed="rId3"/>
          <a:stretch>
            <a:fillRect/>
          </a:stretch>
        </p:blipFill>
        <p:spPr>
          <a:xfrm>
            <a:off x="685800" y="1981200"/>
            <a:ext cx="7574789" cy="4038599"/>
          </a:xfrm>
          <a:prstGeom prst="rect">
            <a:avLst/>
          </a:prstGeom>
        </p:spPr>
      </p:pic>
      <p:sp>
        <p:nvSpPr>
          <p:cNvPr id="5" name="TextBox 4"/>
          <p:cNvSpPr txBox="1"/>
          <p:nvPr/>
        </p:nvSpPr>
        <p:spPr>
          <a:xfrm>
            <a:off x="7848600" y="3048000"/>
            <a:ext cx="609600" cy="276999"/>
          </a:xfrm>
          <a:prstGeom prst="rect">
            <a:avLst/>
          </a:prstGeom>
          <a:solidFill>
            <a:schemeClr val="bg1"/>
          </a:solidFill>
        </p:spPr>
        <p:txBody>
          <a:bodyPr wrap="square" rtlCol="0">
            <a:spAutoFit/>
          </a:bodyPr>
          <a:lstStyle/>
          <a:p>
            <a:r>
              <a:rPr lang="en-US" sz="1200" i="1" dirty="0"/>
              <a:t>W</a:t>
            </a:r>
            <a:r>
              <a:rPr lang="en-US" sz="1200" i="1" baseline="-25000" dirty="0"/>
              <a:t>t-1</a:t>
            </a:r>
            <a:r>
              <a:rPr lang="en-US" sz="1200" i="1" dirty="0"/>
              <a:t>)</a:t>
            </a:r>
          </a:p>
        </p:txBody>
      </p:sp>
    </p:spTree>
    <p:extLst>
      <p:ext uri="{BB962C8B-B14F-4D97-AF65-F5344CB8AC3E}">
        <p14:creationId xmlns:p14="http://schemas.microsoft.com/office/powerpoint/2010/main" val="381727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p:txBody>
          <a:bodyPr>
            <a:normAutofit fontScale="92500" lnSpcReduction="20000"/>
          </a:bodyPr>
          <a:lstStyle/>
          <a:p>
            <a:pPr marL="0" indent="0">
              <a:buNone/>
            </a:pPr>
            <a:r>
              <a:rPr lang="en-US" sz="2400" dirty="0"/>
              <a:t>In NIPS 2003, </a:t>
            </a:r>
            <a:r>
              <a:rPr lang="en-US" sz="2400" dirty="0" err="1"/>
              <a:t>Yoshua</a:t>
            </a:r>
            <a:r>
              <a:rPr lang="en-US" sz="2400" dirty="0"/>
              <a:t> </a:t>
            </a:r>
            <a:r>
              <a:rPr lang="en-US" sz="2400" dirty="0" err="1"/>
              <a:t>Begio</a:t>
            </a:r>
            <a:r>
              <a:rPr lang="en-US" sz="2400" dirty="0"/>
              <a:t> and his colleagues introduced a neural probabilistic language model</a:t>
            </a:r>
          </a:p>
          <a:p>
            <a:pPr marL="457200" indent="-457200">
              <a:buFont typeface="+mj-lt"/>
              <a:buAutoNum type="arabicPeriod"/>
            </a:pPr>
            <a:r>
              <a:rPr lang="en-US" sz="2400" dirty="0"/>
              <a:t>They used a vector space model where the words are vectors with real values </a:t>
            </a:r>
            <a:r>
              <a:rPr lang="en-US" sz="2400" dirty="0" err="1"/>
              <a:t>ℝ</a:t>
            </a:r>
            <a:r>
              <a:rPr lang="en-US" sz="2400" baseline="30000" dirty="0" err="1"/>
              <a:t>m</a:t>
            </a:r>
            <a:r>
              <a:rPr lang="en-US" sz="2400" dirty="0"/>
              <a:t>.  m=30, 60, 100.  This gave a way to compute word similarity. </a:t>
            </a:r>
          </a:p>
          <a:p>
            <a:pPr marL="457200" indent="-457200">
              <a:buFont typeface="+mj-lt"/>
              <a:buAutoNum type="arabicPeriod"/>
            </a:pPr>
            <a:r>
              <a:rPr lang="en-US" sz="2400" dirty="0"/>
              <a:t>They defined a function that returns a joint probability of words in a sequence based on a sequence of these vectors. </a:t>
            </a:r>
          </a:p>
          <a:p>
            <a:pPr marL="457200" indent="-457200">
              <a:buFont typeface="+mj-lt"/>
              <a:buAutoNum type="arabicPeriod"/>
            </a:pPr>
            <a:r>
              <a:rPr lang="en-US" sz="2400" dirty="0"/>
              <a:t>Their model simultaneously learned the word representations </a:t>
            </a:r>
            <a:r>
              <a:rPr lang="en-US" sz="2400" b="1" dirty="0"/>
              <a:t>and</a:t>
            </a:r>
            <a:r>
              <a:rPr lang="en-US" sz="2400" dirty="0"/>
              <a:t> the probability function from data.</a:t>
            </a:r>
          </a:p>
          <a:p>
            <a:pPr marL="0" indent="0">
              <a:buNone/>
            </a:pPr>
            <a:r>
              <a:rPr lang="en-US" sz="2400" dirty="0"/>
              <a:t>Seeing one of the cat/dog sentences allows them to increase the probability for that sentence </a:t>
            </a:r>
            <a:r>
              <a:rPr lang="en-US" sz="2400" b="1" dirty="0"/>
              <a:t>and </a:t>
            </a:r>
            <a:r>
              <a:rPr lang="en-US" sz="2400" dirty="0"/>
              <a:t>its combinatorial # of</a:t>
            </a:r>
            <a:r>
              <a:rPr lang="en-US" sz="2400" b="1" dirty="0"/>
              <a:t> “neighbor” sentences</a:t>
            </a:r>
            <a:r>
              <a:rPr lang="en-US" sz="2400" dirty="0"/>
              <a:t> in vector space.</a:t>
            </a:r>
          </a:p>
        </p:txBody>
      </p:sp>
    </p:spTree>
    <p:extLst>
      <p:ext uri="{BB962C8B-B14F-4D97-AF65-F5344CB8AC3E}">
        <p14:creationId xmlns:p14="http://schemas.microsoft.com/office/powerpoint/2010/main" val="223016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p:txBody>
          <a:bodyPr>
            <a:normAutofit/>
          </a:bodyPr>
          <a:lstStyle/>
          <a:p>
            <a:pPr marL="0" indent="0">
              <a:buNone/>
            </a:pPr>
            <a:r>
              <a:rPr lang="en-US" sz="2400" b="1" dirty="0"/>
              <a:t>Given: </a:t>
            </a:r>
          </a:p>
          <a:p>
            <a:pPr marL="292608" lvl="1" indent="0">
              <a:buNone/>
            </a:pPr>
            <a:r>
              <a:rPr lang="en-US" sz="2200" dirty="0"/>
              <a:t>A training set w</a:t>
            </a:r>
            <a:r>
              <a:rPr lang="en-US" sz="2200" baseline="-25000" dirty="0"/>
              <a:t>1</a:t>
            </a:r>
            <a:r>
              <a:rPr lang="en-US" sz="2200" dirty="0"/>
              <a:t> </a:t>
            </a:r>
            <a:r>
              <a:rPr lang="mr-IN" sz="2200" dirty="0"/>
              <a:t>…</a:t>
            </a:r>
            <a:r>
              <a:rPr lang="en-US" sz="2200" dirty="0"/>
              <a:t> </a:t>
            </a:r>
            <a:r>
              <a:rPr lang="en-US" sz="2200" dirty="0" err="1"/>
              <a:t>w</a:t>
            </a:r>
            <a:r>
              <a:rPr lang="en-US" sz="2200" baseline="-25000" dirty="0" err="1"/>
              <a:t>t</a:t>
            </a:r>
            <a:r>
              <a:rPr lang="en-US" sz="2200" dirty="0"/>
              <a:t> where </a:t>
            </a:r>
            <a:r>
              <a:rPr lang="en-US" sz="2200" dirty="0" err="1"/>
              <a:t>w</a:t>
            </a:r>
            <a:r>
              <a:rPr lang="en-US" sz="2200" baseline="-25000" dirty="0" err="1"/>
              <a:t>t</a:t>
            </a:r>
            <a:r>
              <a:rPr lang="en-US" sz="2200" dirty="0"/>
              <a:t> ∈V</a:t>
            </a:r>
          </a:p>
          <a:p>
            <a:pPr marL="0" indent="0">
              <a:buNone/>
            </a:pPr>
            <a:r>
              <a:rPr lang="en-US" sz="2400" b="1" dirty="0"/>
              <a:t>Learn:</a:t>
            </a:r>
            <a:r>
              <a:rPr lang="en-US" sz="2400" dirty="0"/>
              <a:t> </a:t>
            </a:r>
          </a:p>
          <a:p>
            <a:pPr marL="292608" lvl="1" indent="0">
              <a:buNone/>
            </a:pPr>
            <a:r>
              <a:rPr lang="en-US" sz="2200" dirty="0"/>
              <a:t>f(w</a:t>
            </a:r>
            <a:r>
              <a:rPr lang="en-US" sz="2200" baseline="-25000" dirty="0"/>
              <a:t>1</a:t>
            </a:r>
            <a:r>
              <a:rPr lang="en-US" sz="2200" dirty="0"/>
              <a:t> </a:t>
            </a:r>
            <a:r>
              <a:rPr lang="mr-IN" sz="2200" dirty="0"/>
              <a:t>…</a:t>
            </a:r>
            <a:r>
              <a:rPr lang="en-US" sz="2200" dirty="0"/>
              <a:t> </a:t>
            </a:r>
            <a:r>
              <a:rPr lang="en-US" sz="2200" dirty="0" err="1"/>
              <a:t>w</a:t>
            </a:r>
            <a:r>
              <a:rPr lang="en-US" sz="2200" baseline="-25000" dirty="0" err="1"/>
              <a:t>t</a:t>
            </a:r>
            <a:r>
              <a:rPr lang="en-US" sz="2200" dirty="0"/>
              <a:t>) = P(w</a:t>
            </a:r>
            <a:r>
              <a:rPr lang="en-US" sz="2200" baseline="-25000" dirty="0"/>
              <a:t>t</a:t>
            </a:r>
            <a:r>
              <a:rPr lang="en-US" sz="2200" dirty="0"/>
              <a:t>|w</a:t>
            </a:r>
            <a:r>
              <a:rPr lang="en-US" sz="2200" baseline="-25000" dirty="0"/>
              <a:t>1</a:t>
            </a:r>
            <a:r>
              <a:rPr lang="en-US" sz="2200" dirty="0"/>
              <a:t> </a:t>
            </a:r>
            <a:r>
              <a:rPr lang="mr-IN" sz="2200" dirty="0"/>
              <a:t>…</a:t>
            </a:r>
            <a:r>
              <a:rPr lang="en-US" sz="2200" dirty="0"/>
              <a:t> w</a:t>
            </a:r>
            <a:r>
              <a:rPr lang="en-US" sz="2200" baseline="-25000" dirty="0"/>
              <a:t>t-1</a:t>
            </a:r>
            <a:r>
              <a:rPr lang="en-US" sz="2200" dirty="0"/>
              <a:t>)</a:t>
            </a:r>
          </a:p>
          <a:p>
            <a:pPr marL="292608" lvl="1" indent="0">
              <a:buNone/>
            </a:pPr>
            <a:r>
              <a:rPr lang="en-US" sz="2200" dirty="0"/>
              <a:t>Subject to giving a high probability to an unseen text/dev set (e.g. minimizing the perplexity)</a:t>
            </a:r>
          </a:p>
          <a:p>
            <a:pPr marL="0" indent="0">
              <a:buNone/>
            </a:pPr>
            <a:r>
              <a:rPr lang="en-US" sz="2400" b="1" dirty="0"/>
              <a:t>Constraint: </a:t>
            </a:r>
          </a:p>
          <a:p>
            <a:pPr marL="292608" lvl="1" indent="0">
              <a:buNone/>
            </a:pPr>
            <a:r>
              <a:rPr lang="en-US" sz="2200" dirty="0"/>
              <a:t>Create a proper probability distribution (e.g. sums to 1) so that we can take the product of conditional probabilities to get the joint probability of a sentence</a:t>
            </a:r>
            <a:endParaRPr lang="en-US" sz="2200" b="1" dirty="0"/>
          </a:p>
        </p:txBody>
      </p:sp>
    </p:spTree>
    <p:extLst>
      <p:ext uri="{BB962C8B-B14F-4D97-AF65-F5344CB8AC3E}">
        <p14:creationId xmlns:p14="http://schemas.microsoft.com/office/powerpoint/2010/main" val="446361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 that learns </a:t>
            </a:r>
            <a:r>
              <a:rPr lang="en-US" dirty="0" err="1"/>
              <a:t>embeddings</a:t>
            </a:r>
            <a:endParaRPr lang="en-US" dirty="0"/>
          </a:p>
        </p:txBody>
      </p:sp>
      <p:grpSp>
        <p:nvGrpSpPr>
          <p:cNvPr id="7" name="Group 6"/>
          <p:cNvGrpSpPr/>
          <p:nvPr/>
        </p:nvGrpSpPr>
        <p:grpSpPr>
          <a:xfrm>
            <a:off x="1065905" y="1752600"/>
            <a:ext cx="7620895" cy="5074821"/>
            <a:chOff x="1065905" y="1752600"/>
            <a:chExt cx="7620895" cy="5074821"/>
          </a:xfrm>
        </p:grpSpPr>
        <p:pic>
          <p:nvPicPr>
            <p:cNvPr id="6" name="Picture 5"/>
            <p:cNvPicPr>
              <a:picLocks noChangeAspect="1"/>
            </p:cNvPicPr>
            <p:nvPr/>
          </p:nvPicPr>
          <p:blipFill>
            <a:blip r:embed="rId3"/>
            <a:stretch>
              <a:fillRect/>
            </a:stretch>
          </p:blipFill>
          <p:spPr>
            <a:xfrm>
              <a:off x="1065905" y="1752600"/>
              <a:ext cx="7544695" cy="5074821"/>
            </a:xfrm>
            <a:prstGeom prst="rect">
              <a:avLst/>
            </a:prstGeom>
          </p:spPr>
        </p:pic>
        <p:sp>
          <p:nvSpPr>
            <p:cNvPr id="5" name="TextBox 4"/>
            <p:cNvSpPr txBox="1"/>
            <p:nvPr/>
          </p:nvSpPr>
          <p:spPr>
            <a:xfrm>
              <a:off x="8153400" y="3914001"/>
              <a:ext cx="533400" cy="276999"/>
            </a:xfrm>
            <a:prstGeom prst="rect">
              <a:avLst/>
            </a:prstGeom>
            <a:solidFill>
              <a:schemeClr val="bg1"/>
            </a:solidFill>
          </p:spPr>
          <p:txBody>
            <a:bodyPr wrap="square" rtlCol="0">
              <a:spAutoFit/>
            </a:bodyPr>
            <a:lstStyle/>
            <a:p>
              <a:r>
                <a:rPr lang="en-US" sz="1200" i="1" dirty="0"/>
                <a:t>W</a:t>
              </a:r>
              <a:r>
                <a:rPr lang="en-US" sz="1200" i="1" baseline="-25000" dirty="0"/>
                <a:t>t-1</a:t>
              </a:r>
              <a:r>
                <a:rPr lang="en-US" sz="1200" i="1" dirty="0"/>
                <a:t>)</a:t>
              </a:r>
            </a:p>
          </p:txBody>
        </p:sp>
      </p:grpSp>
    </p:spTree>
    <p:extLst>
      <p:ext uri="{BB962C8B-B14F-4D97-AF65-F5344CB8AC3E}">
        <p14:creationId xmlns:p14="http://schemas.microsoft.com/office/powerpoint/2010/main" val="8889031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One-hot vectors</a:t>
            </a:r>
          </a:p>
        </p:txBody>
      </p:sp>
      <p:sp>
        <p:nvSpPr>
          <p:cNvPr id="3" name="Content Placeholder 2"/>
          <p:cNvSpPr>
            <a:spLocks noGrp="1"/>
          </p:cNvSpPr>
          <p:nvPr>
            <p:ph idx="1"/>
          </p:nvPr>
        </p:nvSpPr>
        <p:spPr/>
        <p:txBody>
          <a:bodyPr/>
          <a:lstStyle/>
          <a:p>
            <a:r>
              <a:rPr lang="en-US" dirty="0"/>
              <a:t>To learn the </a:t>
            </a:r>
            <a:r>
              <a:rPr lang="en-US" dirty="0" err="1"/>
              <a:t>embeddings</a:t>
            </a:r>
            <a:r>
              <a:rPr lang="en-US" dirty="0"/>
              <a:t>, we added an extra layer to the network.  Instead of pre-trained </a:t>
            </a:r>
            <a:r>
              <a:rPr lang="en-US" dirty="0" err="1"/>
              <a:t>embeddings</a:t>
            </a:r>
            <a:r>
              <a:rPr lang="en-US" dirty="0"/>
              <a:t> as the input layer, we instead use </a:t>
            </a:r>
            <a:r>
              <a:rPr lang="en-US" b="1" dirty="0"/>
              <a:t>one-hot vectors. </a:t>
            </a:r>
          </a:p>
          <a:p>
            <a:endParaRPr lang="en-US" b="1" dirty="0"/>
          </a:p>
          <a:p>
            <a:endParaRPr lang="en-US" b="1" dirty="0"/>
          </a:p>
          <a:p>
            <a:r>
              <a:rPr lang="en-US" dirty="0"/>
              <a:t>These are then used to look up a </a:t>
            </a:r>
            <a:r>
              <a:rPr lang="en-US" b="1" dirty="0"/>
              <a:t>row vector</a:t>
            </a:r>
            <a:r>
              <a:rPr lang="en-US" dirty="0"/>
              <a:t> in the embedding matrix </a:t>
            </a:r>
            <a:r>
              <a:rPr lang="en-US" b="1" dirty="0"/>
              <a:t>E</a:t>
            </a:r>
            <a:r>
              <a:rPr lang="en-US" dirty="0"/>
              <a:t>, which is of size d by |V|</a:t>
            </a:r>
            <a:r>
              <a:rPr lang="en-US" b="1" dirty="0"/>
              <a:t>.  </a:t>
            </a:r>
            <a:br>
              <a:rPr lang="en-US" b="1" dirty="0"/>
            </a:br>
            <a:endParaRPr lang="en-US" b="1" dirty="0"/>
          </a:p>
          <a:p>
            <a:r>
              <a:rPr lang="en-US" b="1" dirty="0"/>
              <a:t>With this small change, we now can</a:t>
            </a:r>
            <a:br>
              <a:rPr lang="en-US" b="1" dirty="0"/>
            </a:br>
            <a:r>
              <a:rPr lang="en-US" b="1" dirty="0"/>
              <a:t>learn the </a:t>
            </a:r>
            <a:r>
              <a:rPr lang="en-US" b="1" dirty="0" err="1"/>
              <a:t>emebddings</a:t>
            </a:r>
            <a:r>
              <a:rPr lang="en-US" b="1" dirty="0"/>
              <a:t> of words.</a:t>
            </a:r>
          </a:p>
        </p:txBody>
      </p:sp>
      <p:pic>
        <p:nvPicPr>
          <p:cNvPr id="4" name="Picture 3"/>
          <p:cNvPicPr>
            <a:picLocks noChangeAspect="1"/>
          </p:cNvPicPr>
          <p:nvPr/>
        </p:nvPicPr>
        <p:blipFill>
          <a:blip r:embed="rId3"/>
          <a:stretch>
            <a:fillRect/>
          </a:stretch>
        </p:blipFill>
        <p:spPr>
          <a:xfrm>
            <a:off x="2362200" y="2819400"/>
            <a:ext cx="4114800" cy="843406"/>
          </a:xfrm>
          <a:prstGeom prst="rect">
            <a:avLst/>
          </a:prstGeom>
        </p:spPr>
      </p:pic>
      <p:pic>
        <p:nvPicPr>
          <p:cNvPr id="7" name="Picture 6"/>
          <p:cNvPicPr>
            <a:picLocks noChangeAspect="1"/>
          </p:cNvPicPr>
          <p:nvPr/>
        </p:nvPicPr>
        <p:blipFill>
          <a:blip r:embed="rId4"/>
          <a:stretch>
            <a:fillRect/>
          </a:stretch>
        </p:blipFill>
        <p:spPr>
          <a:xfrm>
            <a:off x="5257800" y="4343400"/>
            <a:ext cx="2514600" cy="2294572"/>
          </a:xfrm>
          <a:prstGeom prst="rect">
            <a:avLst/>
          </a:prstGeom>
        </p:spPr>
      </p:pic>
    </p:spTree>
    <p:extLst>
      <p:ext uri="{BB962C8B-B14F-4D97-AF65-F5344CB8AC3E}">
        <p14:creationId xmlns:p14="http://schemas.microsoft.com/office/powerpoint/2010/main" val="13353610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Forward pass</a:t>
            </a:r>
          </a:p>
        </p:txBody>
      </p:sp>
      <p:sp>
        <p:nvSpPr>
          <p:cNvPr id="3" name="Content Placeholder 2"/>
          <p:cNvSpPr>
            <a:spLocks noGrp="1"/>
          </p:cNvSpPr>
          <p:nvPr>
            <p:ph idx="1"/>
          </p:nvPr>
        </p:nvSpPr>
        <p:spPr>
          <a:xfrm>
            <a:off x="822959" y="1845734"/>
            <a:ext cx="4206241" cy="4936066"/>
          </a:xfrm>
        </p:spPr>
        <p:txBody>
          <a:bodyPr>
            <a:normAutofit/>
          </a:bodyPr>
          <a:lstStyle/>
          <a:p>
            <a:r>
              <a:rPr lang="en-US" dirty="0"/>
              <a:t>1. Select </a:t>
            </a:r>
            <a:r>
              <a:rPr lang="en-US" dirty="0" err="1"/>
              <a:t>embeddings</a:t>
            </a:r>
            <a:r>
              <a:rPr lang="en-US" dirty="0"/>
              <a:t> from </a:t>
            </a:r>
            <a:r>
              <a:rPr lang="en-US" b="1" dirty="0"/>
              <a:t>E</a:t>
            </a:r>
            <a:r>
              <a:rPr lang="en-US" dirty="0"/>
              <a:t> for the</a:t>
            </a:r>
            <a:br>
              <a:rPr lang="en-US" dirty="0"/>
            </a:br>
            <a:r>
              <a:rPr lang="en-US" dirty="0"/>
              <a:t>three context words (</a:t>
            </a:r>
            <a:r>
              <a:rPr lang="en-US" i="1" dirty="0"/>
              <a:t>the ground there</a:t>
            </a:r>
            <a:r>
              <a:rPr lang="en-US" dirty="0"/>
              <a:t>)</a:t>
            </a:r>
            <a:br>
              <a:rPr lang="en-US" dirty="0"/>
            </a:br>
            <a:r>
              <a:rPr lang="en-US" dirty="0"/>
              <a:t>and concatenate them together</a:t>
            </a:r>
          </a:p>
          <a:p>
            <a:r>
              <a:rPr lang="en-US" dirty="0"/>
              <a:t>2. Multiply by </a:t>
            </a:r>
            <a:r>
              <a:rPr lang="en-US" b="1" dirty="0"/>
              <a:t>W</a:t>
            </a:r>
            <a:r>
              <a:rPr lang="en-US" dirty="0"/>
              <a:t> and add </a:t>
            </a:r>
            <a:r>
              <a:rPr lang="en-US" b="1" dirty="0"/>
              <a:t>b</a:t>
            </a:r>
            <a:r>
              <a:rPr lang="en-US" dirty="0"/>
              <a:t> (not shown), and pass it through an activation function (sigmoid, </a:t>
            </a:r>
            <a:r>
              <a:rPr lang="en-US" dirty="0" err="1"/>
              <a:t>ReLU</a:t>
            </a:r>
            <a:r>
              <a:rPr lang="en-US" dirty="0"/>
              <a:t>, </a:t>
            </a:r>
            <a:r>
              <a:rPr lang="en-US" dirty="0" err="1"/>
              <a:t>etc</a:t>
            </a:r>
            <a:r>
              <a:rPr lang="en-US" dirty="0"/>
              <a:t>) to get the hidden layer </a:t>
            </a:r>
            <a:r>
              <a:rPr lang="en-US" b="1" dirty="0"/>
              <a:t>h</a:t>
            </a:r>
            <a:r>
              <a:rPr lang="en-US" dirty="0"/>
              <a:t>.</a:t>
            </a:r>
          </a:p>
          <a:p>
            <a:r>
              <a:rPr lang="en-US" dirty="0"/>
              <a:t>3. Multiply by </a:t>
            </a:r>
            <a:r>
              <a:rPr lang="en-US" b="1" dirty="0"/>
              <a:t>U</a:t>
            </a:r>
            <a:r>
              <a:rPr lang="en-US" dirty="0"/>
              <a:t> (the weight matrix for the hidden layer) to get the output layer, which is of size </a:t>
            </a:r>
            <a:r>
              <a:rPr lang="en-US" b="1" dirty="0"/>
              <a:t>1 by |V|</a:t>
            </a:r>
            <a:r>
              <a:rPr lang="en-US" dirty="0"/>
              <a:t>.</a:t>
            </a:r>
          </a:p>
          <a:p>
            <a:r>
              <a:rPr lang="en-US" dirty="0"/>
              <a:t>4. Apply </a:t>
            </a:r>
            <a:r>
              <a:rPr lang="en-US" b="1" dirty="0" err="1"/>
              <a:t>softmax</a:t>
            </a:r>
            <a:r>
              <a:rPr lang="en-US" dirty="0"/>
              <a:t> to get the probability. Each node </a:t>
            </a:r>
            <a:r>
              <a:rPr lang="en-US" i="1" dirty="0" err="1"/>
              <a:t>i</a:t>
            </a:r>
            <a:r>
              <a:rPr lang="en-US" i="1" dirty="0"/>
              <a:t> </a:t>
            </a:r>
            <a:r>
              <a:rPr lang="en-US" dirty="0"/>
              <a:t>in the output layer estimates the probability </a:t>
            </a:r>
            <a:r>
              <a:rPr lang="en-US" i="1" dirty="0"/>
              <a:t>P</a:t>
            </a:r>
            <a:r>
              <a:rPr lang="en-US" dirty="0"/>
              <a:t>(</a:t>
            </a:r>
            <a:r>
              <a:rPr lang="en-US" i="1" dirty="0" err="1"/>
              <a:t>w</a:t>
            </a:r>
            <a:r>
              <a:rPr lang="en-US" i="1" baseline="-25000" dirty="0" err="1"/>
              <a:t>t</a:t>
            </a:r>
            <a:r>
              <a:rPr lang="en-US" i="1" dirty="0"/>
              <a:t> </a:t>
            </a:r>
            <a:r>
              <a:rPr lang="en-US" dirty="0"/>
              <a:t>= </a:t>
            </a:r>
            <a:r>
              <a:rPr lang="en-US" i="1" dirty="0"/>
              <a:t>i</a:t>
            </a:r>
            <a:r>
              <a:rPr lang="en-US" dirty="0"/>
              <a:t>|</a:t>
            </a:r>
            <a:r>
              <a:rPr lang="en-US" i="1" dirty="0"/>
              <a:t>w</a:t>
            </a:r>
            <a:r>
              <a:rPr lang="en-US" i="1" baseline="-25000" dirty="0"/>
              <a:t>t</a:t>
            </a:r>
            <a:r>
              <a:rPr lang="en-US" baseline="-25000" dirty="0"/>
              <a:t>−1</a:t>
            </a:r>
            <a:r>
              <a:rPr lang="en-US" dirty="0"/>
              <a:t>,</a:t>
            </a:r>
            <a:r>
              <a:rPr lang="en-US" i="1" dirty="0"/>
              <a:t>w</a:t>
            </a:r>
            <a:r>
              <a:rPr lang="en-US" i="1" baseline="-25000" dirty="0"/>
              <a:t>t</a:t>
            </a:r>
            <a:r>
              <a:rPr lang="en-US" baseline="-25000" dirty="0"/>
              <a:t>−2</a:t>
            </a:r>
            <a:r>
              <a:rPr lang="en-US" dirty="0"/>
              <a:t>,</a:t>
            </a:r>
            <a:r>
              <a:rPr lang="en-US" i="1" dirty="0"/>
              <a:t>w</a:t>
            </a:r>
            <a:r>
              <a:rPr lang="en-US" i="1" baseline="-25000" dirty="0"/>
              <a:t>t</a:t>
            </a:r>
            <a:r>
              <a:rPr lang="en-US" baseline="-25000" dirty="0"/>
              <a:t>−3</a:t>
            </a:r>
            <a:r>
              <a:rPr lang="en-US" dirty="0"/>
              <a:t>) </a:t>
            </a:r>
          </a:p>
          <a:p>
            <a:r>
              <a:rPr lang="en-US" dirty="0"/>
              <a:t> </a:t>
            </a:r>
            <a:endParaRPr lang="en-US" b="1" dirty="0"/>
          </a:p>
        </p:txBody>
      </p:sp>
      <p:pic>
        <p:nvPicPr>
          <p:cNvPr id="4" name="Picture 3"/>
          <p:cNvPicPr>
            <a:picLocks noChangeAspect="1"/>
          </p:cNvPicPr>
          <p:nvPr/>
        </p:nvPicPr>
        <p:blipFill>
          <a:blip r:embed="rId2"/>
          <a:stretch>
            <a:fillRect/>
          </a:stretch>
        </p:blipFill>
        <p:spPr>
          <a:xfrm>
            <a:off x="4938420" y="1524000"/>
            <a:ext cx="4194947" cy="2821665"/>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15D03716-7142-0D4E-BF58-7E50F13672D3}"/>
                  </a:ext>
                </a:extLst>
              </p:cNvPr>
              <p:cNvSpPr txBox="1"/>
              <p:nvPr/>
            </p:nvSpPr>
            <p:spPr>
              <a:xfrm>
                <a:off x="5791200" y="4780002"/>
                <a:ext cx="2169055" cy="110799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𝑒</m:t>
                      </m:r>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𝐸</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i="1">
                              <a:latin typeface="Cambria Math" panose="02040503050406030204" pitchFamily="18" charset="0"/>
                            </a:rPr>
                            <m:t>𝐸</m:t>
                          </m:r>
                          <m:sSub>
                            <m:sSubPr>
                              <m:ctrlPr>
                                <a:rPr lang="en-US" i="1" smtClean="0">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2</m:t>
                              </m:r>
                            </m:sub>
                          </m:sSub>
                          <m:r>
                            <a:rPr lang="en-US" b="0" i="1" smtClean="0">
                              <a:latin typeface="Cambria Math" panose="02040503050406030204" pitchFamily="18" charset="0"/>
                            </a:rPr>
                            <m:t>,…,</m:t>
                          </m:r>
                          <m:r>
                            <a:rPr lang="en-US" i="1">
                              <a:latin typeface="Cambria Math" panose="02040503050406030204" pitchFamily="18" charset="0"/>
                            </a:rPr>
                            <m:t>𝐸</m:t>
                          </m:r>
                          <m:r>
                            <a:rPr lang="en-US" b="0" i="1" smtClean="0">
                              <a:latin typeface="Cambria Math" panose="02040503050406030204" pitchFamily="18" charset="0"/>
                            </a:rPr>
                            <m:t>𝑥</m:t>
                          </m:r>
                        </m:e>
                      </m:d>
                    </m:oMath>
                    <m:oMath xmlns:m="http://schemas.openxmlformats.org/officeDocument/2006/math">
                      <m:r>
                        <a:rPr lang="en-US" b="0" i="1" smtClean="0">
                          <a:latin typeface="Cambria Math" panose="02040503050406030204" pitchFamily="18" charset="0"/>
                        </a:rPr>
                        <m:t>h</m:t>
                      </m:r>
                      <m:r>
                        <a:rPr lang="en-US" b="0" i="1" smtClean="0">
                          <a:latin typeface="Cambria Math" panose="02040503050406030204" pitchFamily="18" charset="0"/>
                        </a:rPr>
                        <m:t>= </m:t>
                      </m:r>
                      <m:r>
                        <a:rPr lang="en-US" b="0" i="1" smtClean="0">
                          <a:latin typeface="Cambria Math" panose="02040503050406030204" pitchFamily="18" charset="0"/>
                          <a:ea typeface="Cambria Math" panose="02040503050406030204" pitchFamily="18" charset="0"/>
                        </a:rPr>
                        <m:t>𝜎</m:t>
                      </m:r>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𝑊𝑒</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e>
                      </m:d>
                    </m:oMath>
                    <m:oMath xmlns:m="http://schemas.openxmlformats.org/officeDocument/2006/math">
                      <m:r>
                        <a:rPr lang="en-US" b="0" i="1" smtClean="0">
                          <a:latin typeface="Cambria Math" panose="02040503050406030204" pitchFamily="18" charset="0"/>
                          <a:ea typeface="Cambria Math" panose="02040503050406030204" pitchFamily="18" charset="0"/>
                        </a:rPr>
                        <m:t>𝑧</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𝑈h</m:t>
                      </m:r>
                    </m:oMath>
                    <m:oMath xmlns:m="http://schemas.openxmlformats.org/officeDocument/2006/math">
                      <m:r>
                        <a:rPr lang="en-US" b="0" i="1" smtClean="0">
                          <a:latin typeface="Cambria Math" panose="02040503050406030204" pitchFamily="18" charset="0"/>
                          <a:ea typeface="Cambria Math" panose="02040503050406030204" pitchFamily="18" charset="0"/>
                        </a:rPr>
                        <m:t>𝑦</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𝑠𝑜𝑓𝑡𝑚𝑎𝑥</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𝑧</m:t>
                      </m:r>
                      <m:r>
                        <a:rPr lang="en-US" b="0" i="1" smtClean="0">
                          <a:latin typeface="Cambria Math" panose="02040503050406030204" pitchFamily="18" charset="0"/>
                          <a:ea typeface="Cambria Math" panose="02040503050406030204" pitchFamily="18" charset="0"/>
                        </a:rPr>
                        <m:t>)</m:t>
                      </m:r>
                    </m:oMath>
                  </m:oMathPara>
                </a14:m>
                <a:endParaRPr lang="en-US" dirty="0"/>
              </a:p>
            </p:txBody>
          </p:sp>
        </mc:Choice>
        <mc:Fallback xmlns="">
          <p:sp>
            <p:nvSpPr>
              <p:cNvPr id="5" name="TextBox 4">
                <a:extLst>
                  <a:ext uri="{FF2B5EF4-FFF2-40B4-BE49-F238E27FC236}">
                    <a16:creationId xmlns:a16="http://schemas.microsoft.com/office/drawing/2014/main" id="{15D03716-7142-0D4E-BF58-7E50F13672D3}"/>
                  </a:ext>
                </a:extLst>
              </p:cNvPr>
              <p:cNvSpPr txBox="1">
                <a:spLocks noRot="1" noChangeAspect="1" noMove="1" noResize="1" noEditPoints="1" noAdjustHandles="1" noChangeArrowheads="1" noChangeShapeType="1" noTextEdit="1"/>
              </p:cNvSpPr>
              <p:nvPr/>
            </p:nvSpPr>
            <p:spPr>
              <a:xfrm>
                <a:off x="5791200" y="4780002"/>
                <a:ext cx="2169055" cy="1107996"/>
              </a:xfrm>
              <a:prstGeom prst="rect">
                <a:avLst/>
              </a:prstGeom>
              <a:blipFill>
                <a:blip r:embed="rId3"/>
                <a:stretch>
                  <a:fillRect l="-2339" b="-6742"/>
                </a:stretch>
              </a:blipFill>
            </p:spPr>
            <p:txBody>
              <a:bodyPr/>
              <a:lstStyle/>
              <a:p>
                <a:r>
                  <a:rPr lang="en-US">
                    <a:noFill/>
                  </a:rPr>
                  <a:t> </a:t>
                </a:r>
              </a:p>
            </p:txBody>
          </p:sp>
        </mc:Fallback>
      </mc:AlternateContent>
    </p:spTree>
    <p:extLst>
      <p:ext uri="{BB962C8B-B14F-4D97-AF65-F5344CB8AC3E}">
        <p14:creationId xmlns:p14="http://schemas.microsoft.com/office/powerpoint/2010/main" val="415797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30B5-4437-2D4F-8CC7-D8E2D0DFF826}"/>
              </a:ext>
            </a:extLst>
          </p:cNvPr>
          <p:cNvSpPr>
            <a:spLocks noGrp="1"/>
          </p:cNvSpPr>
          <p:nvPr>
            <p:ph type="title"/>
          </p:nvPr>
        </p:nvSpPr>
        <p:spPr>
          <a:xfrm>
            <a:off x="822960" y="286603"/>
            <a:ext cx="7543800" cy="1450757"/>
          </a:xfrm>
        </p:spPr>
        <p:txBody>
          <a:bodyPr>
            <a:normAutofit/>
          </a:bodyPr>
          <a:lstStyle/>
          <a:p>
            <a:r>
              <a:rPr lang="en-US"/>
              <a:t>Reminders</a:t>
            </a:r>
          </a:p>
        </p:txBody>
      </p:sp>
      <p:graphicFrame>
        <p:nvGraphicFramePr>
          <p:cNvPr id="22" name="Content Placeholder 2">
            <a:extLst>
              <a:ext uri="{FF2B5EF4-FFF2-40B4-BE49-F238E27FC236}">
                <a16:creationId xmlns:a16="http://schemas.microsoft.com/office/drawing/2014/main" id="{D5C8ED30-5E08-4A1D-947C-EBB43F2B6AD6}"/>
              </a:ext>
            </a:extLst>
          </p:cNvPr>
          <p:cNvGraphicFramePr>
            <a:graphicFrameLocks noGrp="1"/>
          </p:cNvGraphicFramePr>
          <p:nvPr>
            <p:ph idx="1"/>
            <p:extLst>
              <p:ext uri="{D42A27DB-BD31-4B8C-83A1-F6EECF244321}">
                <p14:modId xmlns:p14="http://schemas.microsoft.com/office/powerpoint/2010/main" val="2946628546"/>
              </p:ext>
            </p:extLst>
          </p:nvPr>
        </p:nvGraphicFramePr>
        <p:xfrm>
          <a:off x="822722" y="2098515"/>
          <a:ext cx="7543800" cy="3786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16386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with backpropagation</a:t>
            </a:r>
          </a:p>
        </p:txBody>
      </p:sp>
      <p:sp>
        <p:nvSpPr>
          <p:cNvPr id="3" name="Content Placeholder 2"/>
          <p:cNvSpPr>
            <a:spLocks noGrp="1"/>
          </p:cNvSpPr>
          <p:nvPr>
            <p:ph idx="1"/>
          </p:nvPr>
        </p:nvSpPr>
        <p:spPr>
          <a:xfrm>
            <a:off x="822959" y="1845734"/>
            <a:ext cx="5239761" cy="4023360"/>
          </a:xfrm>
        </p:spPr>
        <p:txBody>
          <a:bodyPr>
            <a:normAutofit fontScale="92500" lnSpcReduction="10000"/>
          </a:bodyPr>
          <a:lstStyle/>
          <a:p>
            <a:r>
              <a:rPr lang="en-US" dirty="0"/>
              <a:t>To train the models we need to find good settings for all of the parameters </a:t>
            </a:r>
            <a:r>
              <a:rPr lang="en-US" dirty="0" err="1"/>
              <a:t>θ</a:t>
            </a:r>
            <a:r>
              <a:rPr lang="en-US" dirty="0"/>
              <a:t> = </a:t>
            </a:r>
            <a:r>
              <a:rPr lang="en-US" b="1" i="1" dirty="0" err="1"/>
              <a:t>E</a:t>
            </a:r>
            <a:r>
              <a:rPr lang="en-US" b="1" dirty="0" err="1"/>
              <a:t>,</a:t>
            </a:r>
            <a:r>
              <a:rPr lang="en-US" b="1" i="1" dirty="0" err="1"/>
              <a:t>W</a:t>
            </a:r>
            <a:r>
              <a:rPr lang="en-US" b="1" dirty="0" err="1"/>
              <a:t>,</a:t>
            </a:r>
            <a:r>
              <a:rPr lang="en-US" b="1" i="1" dirty="0" err="1"/>
              <a:t>U</a:t>
            </a:r>
            <a:r>
              <a:rPr lang="en-US" b="1" dirty="0" err="1"/>
              <a:t>,</a:t>
            </a:r>
            <a:r>
              <a:rPr lang="en-US" b="1" i="1" dirty="0" err="1"/>
              <a:t>b</a:t>
            </a:r>
            <a:r>
              <a:rPr lang="en-US" i="1" dirty="0"/>
              <a:t>.  </a:t>
            </a:r>
          </a:p>
          <a:p>
            <a:r>
              <a:rPr lang="en-US" dirty="0"/>
              <a:t>How do we do it?</a:t>
            </a:r>
            <a:r>
              <a:rPr lang="en-US" b="1" i="1" dirty="0"/>
              <a:t>  Gradient descent using error backpropagation </a:t>
            </a:r>
            <a:r>
              <a:rPr lang="en-US" dirty="0"/>
              <a:t>on the computation graph to compute the gradient.</a:t>
            </a:r>
            <a:br>
              <a:rPr lang="en-US" dirty="0"/>
            </a:br>
            <a:br>
              <a:rPr lang="en-US" dirty="0"/>
            </a:br>
            <a:r>
              <a:rPr lang="en-US" dirty="0"/>
              <a:t>Since the final prediction depends on many intermediate layers, and since each layer has its own weights, we need to know how much to update each layer. </a:t>
            </a:r>
          </a:p>
          <a:p>
            <a:r>
              <a:rPr lang="en-US" dirty="0"/>
              <a:t> </a:t>
            </a:r>
            <a:r>
              <a:rPr lang="en-US" b="1" dirty="0"/>
              <a:t>Error backpropagation </a:t>
            </a:r>
            <a:r>
              <a:rPr lang="en-US" dirty="0"/>
              <a:t>allows us to assign </a:t>
            </a:r>
            <a:br>
              <a:rPr lang="en-US" dirty="0"/>
            </a:br>
            <a:r>
              <a:rPr lang="en-US" dirty="0"/>
              <a:t>proportional blame (compute the error term) </a:t>
            </a:r>
            <a:br>
              <a:rPr lang="en-US" dirty="0"/>
            </a:br>
            <a:r>
              <a:rPr lang="en-US" dirty="0"/>
              <a:t>back to the previous hidden layers.  </a:t>
            </a:r>
            <a:br>
              <a:rPr lang="en-US" dirty="0"/>
            </a:br>
            <a:endParaRPr lang="en-US" dirty="0"/>
          </a:p>
        </p:txBody>
      </p:sp>
      <p:pic>
        <p:nvPicPr>
          <p:cNvPr id="4" name="Picture 3">
            <a:extLst>
              <a:ext uri="{FF2B5EF4-FFF2-40B4-BE49-F238E27FC236}">
                <a16:creationId xmlns:a16="http://schemas.microsoft.com/office/drawing/2014/main" id="{B565A450-E641-5447-AD12-F75BF7F8E909}"/>
              </a:ext>
            </a:extLst>
          </p:cNvPr>
          <p:cNvPicPr>
            <a:picLocks noChangeAspect="1"/>
          </p:cNvPicPr>
          <p:nvPr/>
        </p:nvPicPr>
        <p:blipFill>
          <a:blip r:embed="rId2"/>
          <a:stretch>
            <a:fillRect/>
          </a:stretch>
        </p:blipFill>
        <p:spPr>
          <a:xfrm>
            <a:off x="6062720" y="3048000"/>
            <a:ext cx="3081280" cy="3810000"/>
          </a:xfrm>
          <a:prstGeom prst="rect">
            <a:avLst/>
          </a:prstGeom>
        </p:spPr>
      </p:pic>
      <p:sp>
        <p:nvSpPr>
          <p:cNvPr id="5" name="TextBox 4">
            <a:extLst>
              <a:ext uri="{FF2B5EF4-FFF2-40B4-BE49-F238E27FC236}">
                <a16:creationId xmlns:a16="http://schemas.microsoft.com/office/drawing/2014/main" id="{F4D44AEA-1F05-3241-98D7-E87BE37E6EA3}"/>
              </a:ext>
            </a:extLst>
          </p:cNvPr>
          <p:cNvSpPr txBox="1"/>
          <p:nvPr/>
        </p:nvSpPr>
        <p:spPr>
          <a:xfrm>
            <a:off x="2182105" y="5934670"/>
            <a:ext cx="3950953" cy="923330"/>
          </a:xfrm>
          <a:prstGeom prst="rect">
            <a:avLst/>
          </a:prstGeom>
          <a:noFill/>
        </p:spPr>
        <p:txBody>
          <a:bodyPr wrap="none" rtlCol="0">
            <a:spAutoFit/>
          </a:bodyPr>
          <a:lstStyle/>
          <a:p>
            <a:r>
              <a:rPr lang="en-US" dirty="0"/>
              <a:t>For information about </a:t>
            </a:r>
            <a:r>
              <a:rPr lang="en-US" dirty="0" err="1"/>
              <a:t>backpropogation</a:t>
            </a:r>
            <a:r>
              <a:rPr lang="en-US" dirty="0"/>
              <a:t>,</a:t>
            </a:r>
          </a:p>
          <a:p>
            <a:r>
              <a:rPr lang="en-US" dirty="0"/>
              <a:t>check out Chapter 5 of this book </a:t>
            </a:r>
            <a:r>
              <a:rPr lang="en-US" dirty="0">
                <a:sym typeface="Wingdings" pitchFamily="2" charset="2"/>
              </a:rPr>
              <a:t> </a:t>
            </a:r>
            <a:br>
              <a:rPr lang="en-US" dirty="0">
                <a:sym typeface="Wingdings" pitchFamily="2" charset="2"/>
              </a:rPr>
            </a:br>
            <a:endParaRPr lang="en-US" dirty="0"/>
          </a:p>
        </p:txBody>
      </p:sp>
    </p:spTree>
    <p:extLst>
      <p:ext uri="{BB962C8B-B14F-4D97-AF65-F5344CB8AC3E}">
        <p14:creationId xmlns:p14="http://schemas.microsoft.com/office/powerpoint/2010/main" val="5453135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data</a:t>
            </a:r>
          </a:p>
        </p:txBody>
      </p:sp>
      <p:sp>
        <p:nvSpPr>
          <p:cNvPr id="3" name="Content Placeholder 2"/>
          <p:cNvSpPr>
            <a:spLocks noGrp="1"/>
          </p:cNvSpPr>
          <p:nvPr>
            <p:ph idx="1"/>
          </p:nvPr>
        </p:nvSpPr>
        <p:spPr/>
        <p:txBody>
          <a:bodyPr/>
          <a:lstStyle/>
          <a:p>
            <a:r>
              <a:rPr lang="en-US" dirty="0"/>
              <a:t>The training examples are simply word k-grams from the corpus</a:t>
            </a:r>
          </a:p>
          <a:p>
            <a:r>
              <a:rPr lang="en-US" dirty="0"/>
              <a:t>The identities of the first k-1 words are used as features, and the last word is used as the target label for the classification. </a:t>
            </a:r>
          </a:p>
          <a:p>
            <a:r>
              <a:rPr lang="en-US" dirty="0"/>
              <a:t>Conceptually, the model is trained using cross-entropy loss. </a:t>
            </a:r>
          </a:p>
          <a:p>
            <a:endParaRPr lang="en-US" dirty="0"/>
          </a:p>
          <a:p>
            <a:endParaRPr lang="en-US" dirty="0"/>
          </a:p>
          <a:p>
            <a:endParaRPr lang="en-US" dirty="0"/>
          </a:p>
        </p:txBody>
      </p:sp>
    </p:spTree>
    <p:extLst>
      <p:ext uri="{BB962C8B-B14F-4D97-AF65-F5344CB8AC3E}">
        <p14:creationId xmlns:p14="http://schemas.microsoft.com/office/powerpoint/2010/main" val="13172511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the Neural LM</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822959" y="1845734"/>
                <a:ext cx="7543801" cy="4326466"/>
              </a:xfrm>
            </p:spPr>
            <p:txBody>
              <a:bodyPr>
                <a:normAutofit/>
              </a:bodyPr>
              <a:lstStyle/>
              <a:p>
                <a:r>
                  <a:rPr lang="en-US" dirty="0"/>
                  <a:t>Use a large text to train.  Start with random weights Iteratively moving through the text predicting each word </a:t>
                </a:r>
                <a:r>
                  <a:rPr lang="en-US" i="1" dirty="0" err="1"/>
                  <a:t>w</a:t>
                </a:r>
                <a:r>
                  <a:rPr lang="en-US" i="1" baseline="-25000" dirty="0" err="1"/>
                  <a:t>t</a:t>
                </a:r>
                <a:r>
                  <a:rPr lang="en-US" i="1" dirty="0"/>
                  <a:t> </a:t>
                </a:r>
                <a:r>
                  <a:rPr lang="en-US" dirty="0"/>
                  <a:t>. </a:t>
                </a:r>
              </a:p>
              <a:p>
                <a:r>
                  <a:rPr lang="en-US" dirty="0"/>
                  <a:t>At each word </a:t>
                </a:r>
                <a:r>
                  <a:rPr lang="en-US" i="1" dirty="0" err="1"/>
                  <a:t>w</a:t>
                </a:r>
                <a:r>
                  <a:rPr lang="en-US" i="1" baseline="-25000" dirty="0" err="1"/>
                  <a:t>t</a:t>
                </a:r>
                <a:r>
                  <a:rPr lang="en-US" dirty="0"/>
                  <a:t>, the cross-entropy (negative log likelihood) loss is: </a:t>
                </a:r>
              </a:p>
              <a:p>
                <a:endParaRPr lang="en-US" dirty="0"/>
              </a:p>
              <a:p>
                <a:r>
                  <a:rPr lang="en-US" dirty="0"/>
                  <a:t>The gradient for the loss is:</a:t>
                </a:r>
              </a:p>
              <a:p>
                <a:pPr algn="just"/>
                <a14:m>
                  <m:oMath xmlns:m="http://schemas.openxmlformats.org/officeDocument/2006/math">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𝜃</m:t>
                        </m:r>
                      </m:e>
                      <m:sub>
                        <m:r>
                          <a:rPr lang="en-US" i="1">
                            <a:latin typeface="Cambria Math" panose="02040503050406030204" pitchFamily="18" charset="0"/>
                            <a:ea typeface="Cambria Math" panose="02040503050406030204" pitchFamily="18" charset="0"/>
                          </a:rPr>
                          <m:t>𝑡</m:t>
                        </m:r>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𝜃</m:t>
                        </m:r>
                      </m:e>
                      <m:sub>
                        <m:r>
                          <a:rPr lang="en-US" i="1">
                            <a:latin typeface="Cambria Math" panose="02040503050406030204" pitchFamily="18" charset="0"/>
                            <a:ea typeface="Cambria Math" panose="02040503050406030204" pitchFamily="18" charset="0"/>
                          </a:rPr>
                          <m:t>𝑡</m:t>
                        </m:r>
                      </m:sub>
                    </m:sSub>
                    <m:r>
                      <a:rPr lang="en-US" i="1">
                        <a:latin typeface="Cambria Math" panose="02040503050406030204" pitchFamily="18" charset="0"/>
                        <a:ea typeface="Cambria Math" panose="02040503050406030204" pitchFamily="18" charset="0"/>
                      </a:rPr>
                      <m:t> − </m:t>
                    </m:r>
                    <m:r>
                      <a:rPr lang="en-US" i="1">
                        <a:latin typeface="Cambria Math" panose="02040503050406030204" pitchFamily="18" charset="0"/>
                        <a:ea typeface="Cambria Math" panose="02040503050406030204" pitchFamily="18" charset="0"/>
                      </a:rPr>
                      <m:t>𝜂</m:t>
                    </m: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 −</m:t>
                        </m:r>
                        <m:func>
                          <m:funcPr>
                            <m:ctrlPr>
                              <a:rPr lang="en-US" i="1">
                                <a:latin typeface="Cambria Math" panose="02040503050406030204" pitchFamily="18" charset="0"/>
                                <a:ea typeface="Cambria Math" panose="02040503050406030204" pitchFamily="18" charset="0"/>
                              </a:rPr>
                            </m:ctrlPr>
                          </m:funcPr>
                          <m:fName>
                            <m:r>
                              <m:rPr>
                                <m:sty m:val="p"/>
                              </m:rPr>
                              <a:rPr lang="en-US">
                                <a:latin typeface="Cambria Math" panose="02040503050406030204" pitchFamily="18" charset="0"/>
                                <a:ea typeface="Cambria Math" panose="02040503050406030204" pitchFamily="18" charset="0"/>
                              </a:rPr>
                              <m:t>log</m:t>
                            </m:r>
                          </m:fName>
                          <m:e>
                            <m:r>
                              <a:rPr lang="en-US" i="1">
                                <a:latin typeface="Cambria Math" panose="02040503050406030204" pitchFamily="18" charset="0"/>
                                <a:ea typeface="Cambria Math" panose="02040503050406030204" pitchFamily="18" charset="0"/>
                              </a:rPr>
                              <m:t>𝑝</m:t>
                            </m:r>
                            <m:d>
                              <m:dPr>
                                <m:endChr m:val="|"/>
                                <m:ctrlPr>
                                  <a:rPr lang="en-US"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𝑡</m:t>
                                    </m:r>
                                    <m:r>
                                      <a:rPr lang="en-US" i="1">
                                        <a:latin typeface="Cambria Math" panose="02040503050406030204" pitchFamily="18" charset="0"/>
                                      </a:rPr>
                                      <m:t> </m:t>
                                    </m:r>
                                  </m:sub>
                                </m:sSub>
                              </m:e>
                            </m:d>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𝑡</m:t>
                                </m:r>
                                <m:r>
                                  <a:rPr lang="en-US" i="1">
                                    <a:latin typeface="Cambria Math" panose="02040503050406030204" pitchFamily="18" charset="0"/>
                                  </a:rPr>
                                  <m:t>−1</m:t>
                                </m:r>
                              </m:sub>
                            </m:sSub>
                            <m:r>
                              <a:rPr lang="en-US" i="1">
                                <a:latin typeface="Cambria Math" panose="02040503050406030204" pitchFamily="18" charset="0"/>
                              </a:rPr>
                              <m:t>, …, </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𝑡</m:t>
                                </m:r>
                                <m:r>
                                  <a:rPr lang="en-US" i="1">
                                    <a:latin typeface="Cambria Math" panose="02040503050406030204" pitchFamily="18" charset="0"/>
                                  </a:rPr>
                                  <m:t>−</m:t>
                                </m:r>
                                <m:r>
                                  <a:rPr lang="en-US" i="1">
                                    <a:latin typeface="Cambria Math" panose="02040503050406030204" pitchFamily="18" charset="0"/>
                                  </a:rPr>
                                  <m:t>𝑛</m:t>
                                </m:r>
                                <m:r>
                                  <a:rPr lang="en-US" i="1">
                                    <a:latin typeface="Cambria Math" panose="02040503050406030204" pitchFamily="18" charset="0"/>
                                  </a:rPr>
                                  <m:t>+1</m:t>
                                </m:r>
                              </m:sub>
                            </m:sSub>
                            <m:r>
                              <a:rPr lang="en-US" i="1">
                                <a:latin typeface="Cambria Math" panose="02040503050406030204" pitchFamily="18" charset="0"/>
                              </a:rPr>
                              <m:t>)</m:t>
                            </m:r>
                          </m:e>
                        </m:func>
                      </m:num>
                      <m:den>
                        <m:r>
                          <a:rPr lang="en-US" i="1">
                            <a:latin typeface="Cambria Math" panose="02040503050406030204" pitchFamily="18" charset="0"/>
                            <a:ea typeface="Cambria Math" panose="02040503050406030204" pitchFamily="18" charset="0"/>
                          </a:rPr>
                          <m:t>𝜕𝜃</m:t>
                        </m:r>
                      </m:den>
                    </m:f>
                  </m:oMath>
                </a14:m>
                <a:endParaRPr lang="en-US" dirty="0"/>
              </a:p>
              <a:p>
                <a:r>
                  <a:rPr lang="en-US" dirty="0"/>
                  <a:t>The gradient can be computed in any standard neural network framework which will then backpropagate through </a:t>
                </a:r>
                <a:r>
                  <a:rPr lang="en-US" b="1" i="1" dirty="0"/>
                  <a:t>U </a:t>
                </a:r>
                <a:r>
                  <a:rPr lang="en-US" b="1" dirty="0"/>
                  <a:t>, </a:t>
                </a:r>
                <a:r>
                  <a:rPr lang="en-US" b="1" i="1" dirty="0"/>
                  <a:t>W </a:t>
                </a:r>
                <a:r>
                  <a:rPr lang="en-US" b="1" dirty="0"/>
                  <a:t>, </a:t>
                </a:r>
                <a:r>
                  <a:rPr lang="en-US" b="1" i="1" dirty="0"/>
                  <a:t>b</a:t>
                </a:r>
                <a:r>
                  <a:rPr lang="en-US" b="1" dirty="0"/>
                  <a:t>, </a:t>
                </a:r>
                <a:r>
                  <a:rPr lang="en-US" b="1" i="1" dirty="0"/>
                  <a:t>E</a:t>
                </a:r>
                <a:r>
                  <a:rPr lang="en-US" dirty="0"/>
                  <a:t>.</a:t>
                </a:r>
              </a:p>
              <a:p>
                <a:r>
                  <a:rPr lang="en-US" dirty="0"/>
                  <a:t>The model learns both a function to predict the probability of the next word, </a:t>
                </a:r>
                <a:r>
                  <a:rPr lang="en-US" b="1" dirty="0"/>
                  <a:t>and it learns word embeddings </a:t>
                </a:r>
                <a:r>
                  <a:rPr lang="en-US" dirty="0"/>
                  <a:t>too!</a:t>
                </a:r>
              </a:p>
              <a:p>
                <a:endParaRPr lang="en-US" dirty="0"/>
              </a:p>
              <a:p>
                <a:endParaRPr lang="en-US" dirty="0"/>
              </a:p>
              <a:p>
                <a:endParaRPr lang="en-US" dirty="0"/>
              </a:p>
              <a:p>
                <a:endParaRPr lang="en-US" dirty="0"/>
              </a:p>
              <a:p>
                <a:endParaRPr lang="en-US" dirty="0"/>
              </a:p>
              <a:p>
                <a:endParaRPr lang="en-US" b="1" dirty="0"/>
              </a:p>
              <a:p>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822959" y="1845734"/>
                <a:ext cx="7543801" cy="4326466"/>
              </a:xfrm>
              <a:blipFill>
                <a:blip r:embed="rId2"/>
                <a:stretch>
                  <a:fillRect l="-2017" t="-146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4428506E-215E-2D43-B65B-DD5506CCCE5D}"/>
                  </a:ext>
                </a:extLst>
              </p:cNvPr>
              <p:cNvSpPr txBox="1"/>
              <p:nvPr/>
            </p:nvSpPr>
            <p:spPr>
              <a:xfrm>
                <a:off x="2936360" y="3058248"/>
                <a:ext cx="327128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𝐿</m:t>
                      </m:r>
                      <m:r>
                        <a:rPr lang="en-US" b="0" i="1" smtClean="0">
                          <a:latin typeface="Cambria Math" panose="02040503050406030204" pitchFamily="18" charset="0"/>
                        </a:rPr>
                        <m:t>=−</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r>
                            <a:rPr lang="en-US" b="0" i="1" smtClean="0">
                              <a:latin typeface="Cambria Math" panose="02040503050406030204" pitchFamily="18" charset="0"/>
                            </a:rPr>
                            <m:t>𝑝</m:t>
                          </m:r>
                          <m:d>
                            <m:dPr>
                              <m:endChr m:val="|"/>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𝑡</m:t>
                                  </m:r>
                                  <m:r>
                                    <a:rPr lang="en-US" b="0" i="1" smtClean="0">
                                      <a:latin typeface="Cambria Math" panose="02040503050406030204" pitchFamily="18" charset="0"/>
                                    </a:rPr>
                                    <m:t> </m:t>
                                  </m:r>
                                </m:sub>
                              </m:sSub>
                            </m:e>
                          </m:d>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𝑡</m:t>
                              </m:r>
                              <m:r>
                                <a:rPr lang="en-US" b="0" i="1" smtClean="0">
                                  <a:latin typeface="Cambria Math" panose="02040503050406030204" pitchFamily="18" charset="0"/>
                                </a:rPr>
                                <m:t>−1</m:t>
                              </m:r>
                            </m:sub>
                          </m:sSub>
                          <m:r>
                            <a:rPr lang="en-US" b="0" i="1" smtClean="0">
                              <a:latin typeface="Cambria Math" panose="02040503050406030204" pitchFamily="18" charset="0"/>
                            </a:rPr>
                            <m:t>, …,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+1</m:t>
                              </m:r>
                            </m:sub>
                          </m:sSub>
                          <m:r>
                            <a:rPr lang="en-US" b="0" i="1" smtClean="0">
                              <a:latin typeface="Cambria Math" panose="02040503050406030204" pitchFamily="18" charset="0"/>
                            </a:rPr>
                            <m:t>)</m:t>
                          </m:r>
                        </m:e>
                      </m:func>
                    </m:oMath>
                  </m:oMathPara>
                </a14:m>
                <a:endParaRPr lang="en-US" dirty="0"/>
              </a:p>
            </p:txBody>
          </p:sp>
        </mc:Choice>
        <mc:Fallback xmlns="">
          <p:sp>
            <p:nvSpPr>
              <p:cNvPr id="6" name="TextBox 5">
                <a:extLst>
                  <a:ext uri="{FF2B5EF4-FFF2-40B4-BE49-F238E27FC236}">
                    <a16:creationId xmlns:a16="http://schemas.microsoft.com/office/drawing/2014/main" id="{4428506E-215E-2D43-B65B-DD5506CCCE5D}"/>
                  </a:ext>
                </a:extLst>
              </p:cNvPr>
              <p:cNvSpPr txBox="1">
                <a:spLocks noRot="1" noChangeAspect="1" noMove="1" noResize="1" noEditPoints="1" noAdjustHandles="1" noChangeArrowheads="1" noChangeShapeType="1" noTextEdit="1"/>
              </p:cNvSpPr>
              <p:nvPr/>
            </p:nvSpPr>
            <p:spPr>
              <a:xfrm>
                <a:off x="2936360" y="3058248"/>
                <a:ext cx="3271280" cy="276999"/>
              </a:xfrm>
              <a:prstGeom prst="rect">
                <a:avLst/>
              </a:prstGeom>
              <a:blipFill>
                <a:blip r:embed="rId3"/>
                <a:stretch>
                  <a:fillRect l="-772" r="-1931" b="-34783"/>
                </a:stretch>
              </a:blipFill>
            </p:spPr>
            <p:txBody>
              <a:bodyPr/>
              <a:lstStyle/>
              <a:p>
                <a:r>
                  <a:rPr lang="en-US">
                    <a:noFill/>
                  </a:rPr>
                  <a:t> </a:t>
                </a:r>
              </a:p>
            </p:txBody>
          </p:sp>
        </mc:Fallback>
      </mc:AlternateContent>
    </p:spTree>
    <p:extLst>
      <p:ext uri="{BB962C8B-B14F-4D97-AF65-F5344CB8AC3E}">
        <p14:creationId xmlns:p14="http://schemas.microsoft.com/office/powerpoint/2010/main" val="16219069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2819400"/>
            <a:ext cx="7696200" cy="4208859"/>
          </a:xfrm>
          <a:prstGeom prst="rect">
            <a:avLst/>
          </a:prstGeom>
        </p:spPr>
      </p:pic>
      <p:sp>
        <p:nvSpPr>
          <p:cNvPr id="2" name="Title 1"/>
          <p:cNvSpPr>
            <a:spLocks noGrp="1"/>
          </p:cNvSpPr>
          <p:nvPr>
            <p:ph type="title"/>
          </p:nvPr>
        </p:nvSpPr>
        <p:spPr/>
        <p:txBody>
          <a:bodyPr/>
          <a:lstStyle/>
          <a:p>
            <a:r>
              <a:rPr lang="en-US" dirty="0"/>
              <a:t>Learned </a:t>
            </a:r>
            <a:r>
              <a:rPr lang="en-US" dirty="0" err="1"/>
              <a:t>embeddings</a:t>
            </a:r>
            <a:endParaRPr lang="en-US" dirty="0"/>
          </a:p>
        </p:txBody>
      </p:sp>
      <p:sp>
        <p:nvSpPr>
          <p:cNvPr id="3" name="Content Placeholder 2"/>
          <p:cNvSpPr>
            <a:spLocks noGrp="1"/>
          </p:cNvSpPr>
          <p:nvPr>
            <p:ph idx="1"/>
          </p:nvPr>
        </p:nvSpPr>
        <p:spPr/>
        <p:txBody>
          <a:bodyPr>
            <a:normAutofit/>
          </a:bodyPr>
          <a:lstStyle/>
          <a:p>
            <a:r>
              <a:rPr lang="en-US" sz="2400" dirty="0"/>
              <a:t>When the ~50 dimensional vectors that result from training a neural LM are projected down to 2-dimensions, we see a lot of words that are intuitively similar are close together.</a:t>
            </a:r>
          </a:p>
        </p:txBody>
      </p:sp>
    </p:spTree>
    <p:extLst>
      <p:ext uri="{BB962C8B-B14F-4D97-AF65-F5344CB8AC3E}">
        <p14:creationId xmlns:p14="http://schemas.microsoft.com/office/powerpoint/2010/main" val="1366127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of NN LMs</a:t>
            </a:r>
          </a:p>
        </p:txBody>
      </p:sp>
      <p:sp>
        <p:nvSpPr>
          <p:cNvPr id="3" name="Content Placeholder 2"/>
          <p:cNvSpPr>
            <a:spLocks noGrp="1"/>
          </p:cNvSpPr>
          <p:nvPr>
            <p:ph idx="1"/>
          </p:nvPr>
        </p:nvSpPr>
        <p:spPr/>
        <p:txBody>
          <a:bodyPr/>
          <a:lstStyle/>
          <a:p>
            <a:r>
              <a:rPr lang="en-US" b="1" dirty="0"/>
              <a:t>Better results.  </a:t>
            </a:r>
            <a:r>
              <a:rPr lang="en-US" dirty="0"/>
              <a:t> They achieve better perplexity scores than SOTA n-gram LMs.</a:t>
            </a:r>
          </a:p>
          <a:p>
            <a:r>
              <a:rPr lang="en-US" b="1" dirty="0"/>
              <a:t>Larger N.  </a:t>
            </a:r>
            <a:r>
              <a:rPr lang="en-US" dirty="0"/>
              <a:t>NN LMs can scale to much larger orders of n. This is achievable because parameters are associated only with individual words, and not with n-grams. </a:t>
            </a:r>
          </a:p>
          <a:p>
            <a:r>
              <a:rPr lang="en-US" b="1" dirty="0"/>
              <a:t>They generalize across contexts. </a:t>
            </a:r>
            <a:r>
              <a:rPr lang="en-US" dirty="0"/>
              <a:t>For example, by observing that the words </a:t>
            </a:r>
            <a:r>
              <a:rPr lang="en-US" i="1" dirty="0"/>
              <a:t>blue, green, red, black</a:t>
            </a:r>
            <a:r>
              <a:rPr lang="en-US" dirty="0"/>
              <a:t>, etc. appear in similar contexts, the model will be able to assign a reasonable score to the </a:t>
            </a:r>
            <a:r>
              <a:rPr lang="en-US" i="1" dirty="0"/>
              <a:t>green car </a:t>
            </a:r>
            <a:r>
              <a:rPr lang="en-US" dirty="0"/>
              <a:t>even though it never observed in training, because it did observe </a:t>
            </a:r>
            <a:r>
              <a:rPr lang="en-US" i="1" dirty="0"/>
              <a:t>blue car </a:t>
            </a:r>
            <a:r>
              <a:rPr lang="en-US" dirty="0"/>
              <a:t>and </a:t>
            </a:r>
            <a:r>
              <a:rPr lang="en-US" i="1" dirty="0"/>
              <a:t>red car</a:t>
            </a:r>
            <a:r>
              <a:rPr lang="en-US" dirty="0"/>
              <a:t>.</a:t>
            </a:r>
          </a:p>
          <a:p>
            <a:r>
              <a:rPr lang="en-US" b="1" dirty="0"/>
              <a:t>A by-product of training are word </a:t>
            </a:r>
            <a:r>
              <a:rPr lang="en-US" b="1" dirty="0" err="1"/>
              <a:t>embeddings</a:t>
            </a:r>
            <a:r>
              <a:rPr lang="en-US" b="1" dirty="0"/>
              <a:t>!</a:t>
            </a:r>
            <a:r>
              <a:rPr lang="en-US" dirty="0"/>
              <a:t>  </a:t>
            </a:r>
          </a:p>
          <a:p>
            <a:endParaRPr lang="en-US" b="1" dirty="0"/>
          </a:p>
          <a:p>
            <a:endParaRPr lang="en-US" dirty="0"/>
          </a:p>
        </p:txBody>
      </p:sp>
    </p:spTree>
    <p:extLst>
      <p:ext uri="{BB962C8B-B14F-4D97-AF65-F5344CB8AC3E}">
        <p14:creationId xmlns:p14="http://schemas.microsoft.com/office/powerpoint/2010/main" val="16856850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Disadvantage of Feedforward Neural Networks</a:t>
            </a:r>
          </a:p>
        </p:txBody>
      </p:sp>
      <p:sp>
        <p:nvSpPr>
          <p:cNvPr id="3" name="Content Placeholder 2"/>
          <p:cNvSpPr>
            <a:spLocks noGrp="1"/>
          </p:cNvSpPr>
          <p:nvPr>
            <p:ph idx="1"/>
          </p:nvPr>
        </p:nvSpPr>
        <p:spPr/>
        <p:txBody>
          <a:bodyPr>
            <a:normAutofit/>
          </a:bodyPr>
          <a:lstStyle/>
          <a:p>
            <a:r>
              <a:rPr lang="en-US" dirty="0" err="1"/>
              <a:t>Bengio</a:t>
            </a:r>
            <a:r>
              <a:rPr lang="en-US" dirty="0"/>
              <a:t> (2003) used a </a:t>
            </a:r>
            <a:r>
              <a:rPr lang="en-US" b="1" dirty="0" err="1"/>
              <a:t>Feedfoward</a:t>
            </a:r>
            <a:r>
              <a:rPr lang="en-US" b="1" dirty="0"/>
              <a:t> neural network </a:t>
            </a:r>
            <a:r>
              <a:rPr lang="en-US" dirty="0"/>
              <a:t>for their language model.  This means is that it operates only on </a:t>
            </a:r>
            <a:r>
              <a:rPr lang="en-US" b="1" dirty="0"/>
              <a:t>fixed size inputs</a:t>
            </a:r>
            <a:r>
              <a:rPr lang="en-US" dirty="0"/>
              <a:t>.</a:t>
            </a:r>
          </a:p>
          <a:p>
            <a:r>
              <a:rPr lang="en-US" dirty="0"/>
              <a:t>For sequences longer than that size, it slides a window over the input, and makes predictions as it goes.</a:t>
            </a:r>
          </a:p>
          <a:p>
            <a:r>
              <a:rPr lang="en-US" dirty="0"/>
              <a:t>The decision for one window </a:t>
            </a:r>
            <a:r>
              <a:rPr lang="en-US" b="1" dirty="0"/>
              <a:t>has no impact </a:t>
            </a:r>
            <a:r>
              <a:rPr lang="en-US" dirty="0"/>
              <a:t>on the later decisions. </a:t>
            </a:r>
          </a:p>
          <a:p>
            <a:r>
              <a:rPr lang="en-US" dirty="0"/>
              <a:t>This shares the </a:t>
            </a:r>
            <a:r>
              <a:rPr lang="en-US" b="1" dirty="0"/>
              <a:t>weakness of Markov </a:t>
            </a:r>
            <a:r>
              <a:rPr lang="en-US" dirty="0"/>
              <a:t>approaches, because it limits the context to the window size. </a:t>
            </a:r>
          </a:p>
          <a:p>
            <a:r>
              <a:rPr lang="en-US" dirty="0"/>
              <a:t>To fix this, we’re going to look at </a:t>
            </a:r>
            <a:r>
              <a:rPr lang="en-US" b="1" dirty="0"/>
              <a:t>recurrent neural networks</a:t>
            </a:r>
            <a:r>
              <a:rPr lang="en-US" dirty="0"/>
              <a:t>.</a:t>
            </a:r>
          </a:p>
        </p:txBody>
      </p:sp>
    </p:spTree>
    <p:extLst>
      <p:ext uri="{BB962C8B-B14F-4D97-AF65-F5344CB8AC3E}">
        <p14:creationId xmlns:p14="http://schemas.microsoft.com/office/powerpoint/2010/main" val="5417214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state of the art neural LMs</a:t>
            </a:r>
          </a:p>
        </p:txBody>
      </p:sp>
      <p:sp>
        <p:nvSpPr>
          <p:cNvPr id="3" name="Content Placeholder 2"/>
          <p:cNvSpPr>
            <a:spLocks noGrp="1"/>
          </p:cNvSpPr>
          <p:nvPr>
            <p:ph idx="1"/>
          </p:nvPr>
        </p:nvSpPr>
        <p:spPr/>
        <p:txBody>
          <a:bodyPr>
            <a:normAutofit/>
          </a:bodyPr>
          <a:lstStyle/>
          <a:p>
            <a:r>
              <a:rPr lang="en-US" sz="4000" dirty="0" err="1">
                <a:hlinkClick r:id="rId3"/>
              </a:rPr>
              <a:t>ELMo</a:t>
            </a:r>
            <a:endParaRPr lang="en-US" sz="4000" dirty="0"/>
          </a:p>
          <a:p>
            <a:r>
              <a:rPr lang="en-US" sz="4000" dirty="0">
                <a:hlinkClick r:id="rId4"/>
              </a:rPr>
              <a:t>GPT</a:t>
            </a:r>
            <a:endParaRPr lang="en-US" sz="4000" dirty="0"/>
          </a:p>
          <a:p>
            <a:r>
              <a:rPr lang="en-US" sz="4000" dirty="0">
                <a:hlinkClick r:id="rId5"/>
              </a:rPr>
              <a:t>BERT</a:t>
            </a:r>
            <a:endParaRPr lang="en-US" sz="4000" dirty="0"/>
          </a:p>
          <a:p>
            <a:r>
              <a:rPr lang="en-US" sz="4000" dirty="0">
                <a:hlinkClick r:id="rId6"/>
              </a:rPr>
              <a:t>GPT-2</a:t>
            </a:r>
            <a:endParaRPr lang="en-US" sz="4000" dirty="0"/>
          </a:p>
        </p:txBody>
      </p:sp>
      <p:pic>
        <p:nvPicPr>
          <p:cNvPr id="4" name="Content Placeholder 4"/>
          <p:cNvPicPr>
            <a:picLocks noChangeAspect="1"/>
          </p:cNvPicPr>
          <p:nvPr/>
        </p:nvPicPr>
        <p:blipFill>
          <a:blip r:embed="rId7"/>
          <a:stretch>
            <a:fillRect/>
          </a:stretch>
        </p:blipFill>
        <p:spPr>
          <a:xfrm>
            <a:off x="5856789" y="2835275"/>
            <a:ext cx="3287211" cy="4022725"/>
          </a:xfrm>
          <a:prstGeom prst="rect">
            <a:avLst/>
          </a:prstGeom>
        </p:spPr>
      </p:pic>
      <p:pic>
        <p:nvPicPr>
          <p:cNvPr id="5" name="Picture 4"/>
          <p:cNvPicPr>
            <a:picLocks noChangeAspect="1"/>
          </p:cNvPicPr>
          <p:nvPr/>
        </p:nvPicPr>
        <p:blipFill>
          <a:blip r:embed="rId8"/>
          <a:stretch>
            <a:fillRect/>
          </a:stretch>
        </p:blipFill>
        <p:spPr>
          <a:xfrm>
            <a:off x="4038600" y="1371600"/>
            <a:ext cx="2423705" cy="5562600"/>
          </a:xfrm>
          <a:prstGeom prst="rect">
            <a:avLst/>
          </a:prstGeom>
        </p:spPr>
      </p:pic>
    </p:spTree>
    <p:extLst>
      <p:ext uri="{BB962C8B-B14F-4D97-AF65-F5344CB8AC3E}">
        <p14:creationId xmlns:p14="http://schemas.microsoft.com/office/powerpoint/2010/main" val="2455157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511B8-F963-0E4A-8287-FB194BE9AEE2}"/>
              </a:ext>
            </a:extLst>
          </p:cNvPr>
          <p:cNvSpPr>
            <a:spLocks noGrp="1"/>
          </p:cNvSpPr>
          <p:nvPr>
            <p:ph type="title"/>
          </p:nvPr>
        </p:nvSpPr>
        <p:spPr/>
        <p:txBody>
          <a:bodyPr/>
          <a:lstStyle/>
          <a:p>
            <a:r>
              <a:rPr lang="en-US" dirty="0"/>
              <a:t>Recurrent Neural Networks</a:t>
            </a:r>
          </a:p>
        </p:txBody>
      </p:sp>
      <p:sp>
        <p:nvSpPr>
          <p:cNvPr id="3" name="Content Placeholder 2">
            <a:extLst>
              <a:ext uri="{FF2B5EF4-FFF2-40B4-BE49-F238E27FC236}">
                <a16:creationId xmlns:a16="http://schemas.microsoft.com/office/drawing/2014/main" id="{F8A760AC-9D7F-4246-A091-6010BB6C156B}"/>
              </a:ext>
            </a:extLst>
          </p:cNvPr>
          <p:cNvSpPr>
            <a:spLocks noGrp="1"/>
          </p:cNvSpPr>
          <p:nvPr>
            <p:ph idx="1"/>
          </p:nvPr>
        </p:nvSpPr>
        <p:spPr/>
        <p:txBody>
          <a:bodyPr/>
          <a:lstStyle/>
          <a:p>
            <a:r>
              <a:rPr lang="en-US" dirty="0"/>
              <a:t>Language is an inherently temporal phenomenon. </a:t>
            </a:r>
          </a:p>
          <a:p>
            <a:r>
              <a:rPr lang="en-US" dirty="0"/>
              <a:t>Logistic regression and Feedforward NNs are not temporal in nature.  They use fixed size vectors that have simultaneous access to the full input all at once.</a:t>
            </a:r>
          </a:p>
          <a:p>
            <a:r>
              <a:rPr lang="en-US" dirty="0"/>
              <a:t>Work-arounds like a sliding window aren’t great, because </a:t>
            </a:r>
          </a:p>
          <a:p>
            <a:pPr marL="457200" indent="-457200">
              <a:buFont typeface="+mj-lt"/>
              <a:buAutoNum type="arabicPeriod"/>
            </a:pPr>
            <a:r>
              <a:rPr lang="en-US" dirty="0"/>
              <a:t>The decision made for one window has no impact on later decisions</a:t>
            </a:r>
          </a:p>
          <a:p>
            <a:pPr marL="457200" indent="-457200">
              <a:buFont typeface="+mj-lt"/>
              <a:buAutoNum type="arabicPeriod"/>
            </a:pPr>
            <a:r>
              <a:rPr lang="en-US" dirty="0"/>
              <a:t>It limits the context  being used</a:t>
            </a:r>
          </a:p>
          <a:p>
            <a:pPr marL="457200" indent="-457200">
              <a:buFont typeface="+mj-lt"/>
              <a:buAutoNum type="arabicPeriod"/>
            </a:pPr>
            <a:r>
              <a:rPr lang="en-US" dirty="0"/>
              <a:t>Fails to capture important aspects of language like consistency and long distance dependencies</a:t>
            </a:r>
          </a:p>
        </p:txBody>
      </p:sp>
    </p:spTree>
    <p:extLst>
      <p:ext uri="{BB962C8B-B14F-4D97-AF65-F5344CB8AC3E}">
        <p14:creationId xmlns:p14="http://schemas.microsoft.com/office/powerpoint/2010/main" val="4164953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a:t>
            </a:r>
          </a:p>
        </p:txBody>
      </p:sp>
      <p:sp>
        <p:nvSpPr>
          <p:cNvPr id="3" name="Content Placeholder 2"/>
          <p:cNvSpPr>
            <a:spLocks noGrp="1"/>
          </p:cNvSpPr>
          <p:nvPr>
            <p:ph idx="1"/>
          </p:nvPr>
        </p:nvSpPr>
        <p:spPr/>
        <p:txBody>
          <a:bodyPr/>
          <a:lstStyle/>
          <a:p>
            <a:r>
              <a:rPr lang="en-US" dirty="0"/>
              <a:t>A recurrent neural network (RNN) is any network that contains a cycle within its network. </a:t>
            </a:r>
          </a:p>
          <a:p>
            <a:r>
              <a:rPr lang="en-US" dirty="0"/>
              <a:t>In such networks the value of a unit can be dependent on earlier outputs as an input. </a:t>
            </a:r>
          </a:p>
          <a:p>
            <a:r>
              <a:rPr lang="en-US" dirty="0"/>
              <a:t>RNNs have proven extremely effective when applied to NLP.</a:t>
            </a:r>
          </a:p>
          <a:p>
            <a:endParaRPr lang="en-US" dirty="0"/>
          </a:p>
        </p:txBody>
      </p:sp>
      <p:pic>
        <p:nvPicPr>
          <p:cNvPr id="5" name="Picture 4"/>
          <p:cNvPicPr>
            <a:picLocks noChangeAspect="1"/>
          </p:cNvPicPr>
          <p:nvPr/>
        </p:nvPicPr>
        <p:blipFill>
          <a:blip r:embed="rId3"/>
          <a:stretch>
            <a:fillRect/>
          </a:stretch>
        </p:blipFill>
        <p:spPr>
          <a:xfrm>
            <a:off x="3536250" y="4038600"/>
            <a:ext cx="2117218" cy="2424848"/>
          </a:xfrm>
          <a:prstGeom prst="rect">
            <a:avLst/>
          </a:prstGeom>
        </p:spPr>
      </p:pic>
    </p:spTree>
    <p:extLst>
      <p:ext uri="{BB962C8B-B14F-4D97-AF65-F5344CB8AC3E}">
        <p14:creationId xmlns:p14="http://schemas.microsoft.com/office/powerpoint/2010/main" val="17788196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Memory</a:t>
            </a:r>
          </a:p>
        </p:txBody>
      </p:sp>
      <p:sp>
        <p:nvSpPr>
          <p:cNvPr id="3" name="Content Placeholder 2"/>
          <p:cNvSpPr>
            <a:spLocks noGrp="1"/>
          </p:cNvSpPr>
          <p:nvPr>
            <p:ph idx="1"/>
          </p:nvPr>
        </p:nvSpPr>
        <p:spPr/>
        <p:txBody>
          <a:bodyPr/>
          <a:lstStyle/>
          <a:p>
            <a:r>
              <a:rPr lang="en-US" dirty="0"/>
              <a:t>We use a hidden layer from a </a:t>
            </a:r>
            <a:r>
              <a:rPr lang="en-US" b="1" dirty="0"/>
              <a:t>preceding point in time </a:t>
            </a:r>
            <a:r>
              <a:rPr lang="en-US" dirty="0"/>
              <a:t>to augment the input layer.</a:t>
            </a:r>
          </a:p>
          <a:p>
            <a:r>
              <a:rPr lang="en-US" dirty="0"/>
              <a:t>This hidden layer from the preceding point in time provides a form of </a:t>
            </a:r>
            <a:r>
              <a:rPr lang="en-US" b="1" dirty="0"/>
              <a:t>memory </a:t>
            </a:r>
            <a:r>
              <a:rPr lang="en-US" dirty="0"/>
              <a:t>or context.</a:t>
            </a:r>
          </a:p>
          <a:p>
            <a:r>
              <a:rPr lang="en-US" dirty="0"/>
              <a:t>This architecture </a:t>
            </a:r>
            <a:r>
              <a:rPr lang="en-US" b="1" dirty="0"/>
              <a:t>does not impose a fixed-length limit </a:t>
            </a:r>
            <a:r>
              <a:rPr lang="en-US" dirty="0"/>
              <a:t>on its prior context. </a:t>
            </a:r>
          </a:p>
          <a:p>
            <a:r>
              <a:rPr lang="en-US" dirty="0"/>
              <a:t>As a result, information can come from all the way back at the beginning of the input sequence.   Thus we get away from the Markov assumption. </a:t>
            </a:r>
          </a:p>
        </p:txBody>
      </p:sp>
    </p:spTree>
    <p:extLst>
      <p:ext uri="{BB962C8B-B14F-4D97-AF65-F5344CB8AC3E}">
        <p14:creationId xmlns:p14="http://schemas.microsoft.com/office/powerpoint/2010/main" val="869088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chor="t" anchorCtr="0">
            <a:normAutofit/>
          </a:bodyPr>
          <a:lstStyle/>
          <a:p>
            <a:r>
              <a:rPr lang="en-US" dirty="0">
                <a:solidFill>
                  <a:srgbClr val="C00000"/>
                </a:solidFill>
              </a:rPr>
              <a:t>Neural Network LMs part 2</a:t>
            </a:r>
            <a:endParaRPr lang="en-US" dirty="0"/>
          </a:p>
        </p:txBody>
      </p:sp>
      <p:sp>
        <p:nvSpPr>
          <p:cNvPr id="5" name="Subtitle 4"/>
          <p:cNvSpPr>
            <a:spLocks noGrp="1"/>
          </p:cNvSpPr>
          <p:nvPr>
            <p:ph type="subTitle" idx="1"/>
          </p:nvPr>
        </p:nvSpPr>
        <p:spPr>
          <a:xfrm>
            <a:off x="845358" y="3048000"/>
            <a:ext cx="4280362" cy="3429000"/>
          </a:xfrm>
        </p:spPr>
        <p:txBody>
          <a:bodyPr>
            <a:normAutofit/>
          </a:bodyPr>
          <a:lstStyle/>
          <a:p>
            <a:r>
              <a:rPr lang="en-US" dirty="0"/>
              <a:t>Read </a:t>
            </a:r>
            <a:r>
              <a:rPr lang="en-US" dirty="0" err="1"/>
              <a:t>ChapterS</a:t>
            </a:r>
            <a:r>
              <a:rPr lang="en-US" dirty="0"/>
              <a:t> 7 and 9 in </a:t>
            </a:r>
            <a:r>
              <a:rPr lang="en-US" dirty="0" err="1"/>
              <a:t>Jurafsky</a:t>
            </a:r>
            <a:r>
              <a:rPr lang="en-US" dirty="0"/>
              <a:t> and Martin</a:t>
            </a:r>
          </a:p>
          <a:p>
            <a:r>
              <a:rPr lang="en-US" dirty="0"/>
              <a:t>Read Chapter 4 and 14 from Yoav Goldberg’s book </a:t>
            </a:r>
            <a:r>
              <a:rPr lang="en-US" b="1" dirty="0"/>
              <a:t>Neural Networks Methods for NLP</a:t>
            </a:r>
          </a:p>
          <a:p>
            <a:endParaRPr lang="en-US" dirty="0"/>
          </a:p>
        </p:txBody>
      </p:sp>
      <p:pic>
        <p:nvPicPr>
          <p:cNvPr id="3" name="Picture 2"/>
          <p:cNvPicPr>
            <a:picLocks noChangeAspect="1"/>
          </p:cNvPicPr>
          <p:nvPr/>
        </p:nvPicPr>
        <p:blipFill>
          <a:blip r:embed="rId2"/>
          <a:stretch>
            <a:fillRect/>
          </a:stretch>
        </p:blipFill>
        <p:spPr>
          <a:xfrm>
            <a:off x="6062720" y="3048000"/>
            <a:ext cx="3081280" cy="3810000"/>
          </a:xfrm>
          <a:prstGeom prst="rect">
            <a:avLst/>
          </a:prstGeom>
        </p:spPr>
      </p:pic>
    </p:spTree>
    <p:extLst>
      <p:ext uri="{BB962C8B-B14F-4D97-AF65-F5344CB8AC3E}">
        <p14:creationId xmlns:p14="http://schemas.microsoft.com/office/powerpoint/2010/main" val="29331827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RNN as a feedforward network</a:t>
            </a:r>
          </a:p>
        </p:txBody>
      </p:sp>
      <p:pic>
        <p:nvPicPr>
          <p:cNvPr id="4" name="Content Placeholder 3"/>
          <p:cNvPicPr>
            <a:picLocks noGrp="1" noChangeAspect="1"/>
          </p:cNvPicPr>
          <p:nvPr>
            <p:ph idx="1"/>
          </p:nvPr>
        </p:nvPicPr>
        <p:blipFill>
          <a:blip r:embed="rId3"/>
          <a:stretch>
            <a:fillRect/>
          </a:stretch>
        </p:blipFill>
        <p:spPr>
          <a:xfrm>
            <a:off x="914400" y="2057400"/>
            <a:ext cx="7605505" cy="3452499"/>
          </a:xfrm>
          <a:prstGeom prst="rect">
            <a:avLst/>
          </a:prstGeom>
        </p:spPr>
      </p:pic>
    </p:spTree>
    <p:extLst>
      <p:ext uri="{BB962C8B-B14F-4D97-AF65-F5344CB8AC3E}">
        <p14:creationId xmlns:p14="http://schemas.microsoft.com/office/powerpoint/2010/main" val="18385425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Forward inference</a:t>
            </a:r>
          </a:p>
        </p:txBody>
      </p:sp>
      <p:sp>
        <p:nvSpPr>
          <p:cNvPr id="5" name="Content Placeholder 4"/>
          <p:cNvSpPr>
            <a:spLocks noGrp="1"/>
          </p:cNvSpPr>
          <p:nvPr>
            <p:ph idx="1"/>
          </p:nvPr>
        </p:nvSpPr>
        <p:spPr>
          <a:xfrm>
            <a:off x="822959" y="4038600"/>
            <a:ext cx="7543801" cy="1830494"/>
          </a:xfrm>
        </p:spPr>
        <p:txBody>
          <a:bodyPr/>
          <a:lstStyle/>
          <a:p>
            <a:r>
              <a:rPr lang="en-US" dirty="0"/>
              <a:t>This allows us to have an output sequence equal in length to the input sequence. </a:t>
            </a:r>
          </a:p>
        </p:txBody>
      </p:sp>
      <p:pic>
        <p:nvPicPr>
          <p:cNvPr id="6" name="Picture 5"/>
          <p:cNvPicPr>
            <a:picLocks noChangeAspect="1"/>
          </p:cNvPicPr>
          <p:nvPr/>
        </p:nvPicPr>
        <p:blipFill>
          <a:blip r:embed="rId3"/>
          <a:stretch>
            <a:fillRect/>
          </a:stretch>
        </p:blipFill>
        <p:spPr>
          <a:xfrm>
            <a:off x="1981200" y="1828800"/>
            <a:ext cx="5906239" cy="2073210"/>
          </a:xfrm>
          <a:prstGeom prst="rect">
            <a:avLst/>
          </a:prstGeom>
        </p:spPr>
      </p:pic>
    </p:spTree>
    <p:extLst>
      <p:ext uri="{BB962C8B-B14F-4D97-AF65-F5344CB8AC3E}">
        <p14:creationId xmlns:p14="http://schemas.microsoft.com/office/powerpoint/2010/main" val="332786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Unrolled RNN</a:t>
            </a:r>
          </a:p>
        </p:txBody>
      </p:sp>
      <p:pic>
        <p:nvPicPr>
          <p:cNvPr id="4" name="Content Placeholder 3"/>
          <p:cNvPicPr>
            <a:picLocks noGrp="1" noChangeAspect="1"/>
          </p:cNvPicPr>
          <p:nvPr>
            <p:ph idx="1"/>
          </p:nvPr>
        </p:nvPicPr>
        <p:blipFill>
          <a:blip r:embed="rId3"/>
          <a:stretch>
            <a:fillRect/>
          </a:stretch>
        </p:blipFill>
        <p:spPr>
          <a:xfrm>
            <a:off x="990600" y="1676400"/>
            <a:ext cx="7467600" cy="4672138"/>
          </a:xfrm>
          <a:prstGeom prst="rect">
            <a:avLst/>
          </a:prstGeom>
        </p:spPr>
      </p:pic>
      <p:sp>
        <p:nvSpPr>
          <p:cNvPr id="5" name="TextBox 4"/>
          <p:cNvSpPr txBox="1"/>
          <p:nvPr/>
        </p:nvSpPr>
        <p:spPr>
          <a:xfrm>
            <a:off x="5105400" y="6163872"/>
            <a:ext cx="614271" cy="369332"/>
          </a:xfrm>
          <a:prstGeom prst="rect">
            <a:avLst/>
          </a:prstGeom>
          <a:noFill/>
        </p:spPr>
        <p:txBody>
          <a:bodyPr wrap="none" rtlCol="0">
            <a:spAutoFit/>
          </a:bodyPr>
          <a:lstStyle/>
          <a:p>
            <a:r>
              <a:rPr lang="en-US" dirty="0"/>
              <a:t>time</a:t>
            </a:r>
          </a:p>
        </p:txBody>
      </p:sp>
    </p:spTree>
    <p:extLst>
      <p:ext uri="{BB962C8B-B14F-4D97-AF65-F5344CB8AC3E}">
        <p14:creationId xmlns:p14="http://schemas.microsoft.com/office/powerpoint/2010/main" val="407184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RNNs</a:t>
            </a:r>
          </a:p>
        </p:txBody>
      </p:sp>
      <p:sp>
        <p:nvSpPr>
          <p:cNvPr id="3" name="Content Placeholder 2"/>
          <p:cNvSpPr>
            <a:spLocks noGrp="1"/>
          </p:cNvSpPr>
          <p:nvPr>
            <p:ph idx="1"/>
          </p:nvPr>
        </p:nvSpPr>
        <p:spPr/>
        <p:txBody>
          <a:bodyPr/>
          <a:lstStyle/>
          <a:p>
            <a:r>
              <a:rPr lang="en-US" dirty="0"/>
              <a:t>Just like with feedforward networks, we’ll use a training set, a loss function, and back-propagation to get the gradients needed to adjust the weights in an RNN.</a:t>
            </a:r>
          </a:p>
          <a:p>
            <a:r>
              <a:rPr lang="en-US" dirty="0"/>
              <a:t>The weights we need to update are:</a:t>
            </a:r>
          </a:p>
          <a:p>
            <a:r>
              <a:rPr lang="en-US" b="1" dirty="0"/>
              <a:t>W </a:t>
            </a:r>
            <a:r>
              <a:rPr lang="en-US" dirty="0"/>
              <a:t>– the weights from the input layer to the hidden layer</a:t>
            </a:r>
            <a:br>
              <a:rPr lang="en-US" dirty="0"/>
            </a:br>
            <a:r>
              <a:rPr lang="en-US" b="1" dirty="0"/>
              <a:t>U</a:t>
            </a:r>
            <a:r>
              <a:rPr lang="en-US" dirty="0"/>
              <a:t> – the weights from the previous hidden layer to the current hidden layer</a:t>
            </a:r>
            <a:br>
              <a:rPr lang="en-US" dirty="0"/>
            </a:br>
            <a:r>
              <a:rPr lang="en-US" b="1" dirty="0"/>
              <a:t>V</a:t>
            </a:r>
            <a:r>
              <a:rPr lang="en-US" dirty="0"/>
              <a:t> – the weights from the hidden layer to the output layer</a:t>
            </a:r>
          </a:p>
          <a:p>
            <a:br>
              <a:rPr lang="en-US" dirty="0"/>
            </a:br>
            <a:endParaRPr lang="en-US" dirty="0"/>
          </a:p>
          <a:p>
            <a:endParaRPr lang="en-US" b="1" dirty="0"/>
          </a:p>
          <a:p>
            <a:endParaRPr lang="en-US" dirty="0"/>
          </a:p>
        </p:txBody>
      </p:sp>
    </p:spTree>
    <p:extLst>
      <p:ext uri="{BB962C8B-B14F-4D97-AF65-F5344CB8AC3E}">
        <p14:creationId xmlns:p14="http://schemas.microsoft.com/office/powerpoint/2010/main" val="4206374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RNNs</a:t>
            </a:r>
          </a:p>
        </p:txBody>
      </p:sp>
      <p:sp>
        <p:nvSpPr>
          <p:cNvPr id="3" name="Content Placeholder 2"/>
          <p:cNvSpPr>
            <a:spLocks noGrp="1"/>
          </p:cNvSpPr>
          <p:nvPr>
            <p:ph idx="1"/>
          </p:nvPr>
        </p:nvSpPr>
        <p:spPr/>
        <p:txBody>
          <a:bodyPr/>
          <a:lstStyle/>
          <a:p>
            <a:r>
              <a:rPr lang="en-US" dirty="0"/>
              <a:t>New considerations:</a:t>
            </a:r>
          </a:p>
          <a:p>
            <a:pPr marL="457200" indent="-457200">
              <a:buFont typeface="+mj-lt"/>
              <a:buAutoNum type="arabicPeriod"/>
            </a:pPr>
            <a:r>
              <a:rPr lang="en-US" dirty="0"/>
              <a:t>to compute the loss function for the output at time </a:t>
            </a:r>
            <a:r>
              <a:rPr lang="en-US" i="1" dirty="0"/>
              <a:t>t </a:t>
            </a:r>
            <a:r>
              <a:rPr lang="en-US" dirty="0"/>
              <a:t>we need the hidden layer from time </a:t>
            </a:r>
            <a:r>
              <a:rPr lang="en-US" i="1" dirty="0"/>
              <a:t>t </a:t>
            </a:r>
            <a:r>
              <a:rPr lang="en-US" dirty="0"/>
              <a:t>− 1.</a:t>
            </a:r>
          </a:p>
          <a:p>
            <a:pPr marL="457200" indent="-457200">
              <a:buFont typeface="+mj-lt"/>
              <a:buAutoNum type="arabicPeriod"/>
            </a:pPr>
            <a:r>
              <a:rPr lang="en-US" dirty="0"/>
              <a:t>The hidden layer at time </a:t>
            </a:r>
            <a:r>
              <a:rPr lang="en-US" i="1" dirty="0"/>
              <a:t>t</a:t>
            </a:r>
            <a:r>
              <a:rPr lang="en-US" dirty="0"/>
              <a:t> influences both the output at time </a:t>
            </a:r>
            <a:r>
              <a:rPr lang="en-US" i="1" dirty="0"/>
              <a:t>t </a:t>
            </a:r>
            <a:r>
              <a:rPr lang="en-US" dirty="0"/>
              <a:t>and the hidden layer at time </a:t>
            </a:r>
            <a:r>
              <a:rPr lang="en-US" i="1" dirty="0"/>
              <a:t>t </a:t>
            </a:r>
            <a:r>
              <a:rPr lang="en-US" dirty="0"/>
              <a:t>+ 1 (and hence the output and loss at </a:t>
            </a:r>
            <a:r>
              <a:rPr lang="en-US" i="1" dirty="0"/>
              <a:t>t</a:t>
            </a:r>
            <a:r>
              <a:rPr lang="en-US" dirty="0"/>
              <a:t>+1)</a:t>
            </a:r>
          </a:p>
          <a:p>
            <a:pPr marL="0" indent="0">
              <a:buNone/>
            </a:pPr>
            <a:r>
              <a:rPr lang="en-US" dirty="0"/>
              <a:t>To assess the error accruing to </a:t>
            </a:r>
            <a:r>
              <a:rPr lang="en-US" i="1" dirty="0" err="1"/>
              <a:t>h</a:t>
            </a:r>
            <a:r>
              <a:rPr lang="en-US" i="1" baseline="-25000" dirty="0" err="1"/>
              <a:t>t</a:t>
            </a:r>
            <a:r>
              <a:rPr lang="en-US" i="1" dirty="0"/>
              <a:t> </a:t>
            </a:r>
            <a:r>
              <a:rPr lang="en-US" dirty="0"/>
              <a:t>, we’ll need to know its influence on both the current output </a:t>
            </a:r>
            <a:r>
              <a:rPr lang="en-US" i="1" dirty="0"/>
              <a:t>as well as the ones that follow</a:t>
            </a:r>
            <a:r>
              <a:rPr lang="en-US" dirty="0"/>
              <a:t>. </a:t>
            </a:r>
          </a:p>
        </p:txBody>
      </p:sp>
    </p:spTree>
    <p:extLst>
      <p:ext uri="{BB962C8B-B14F-4D97-AF65-F5344CB8AC3E}">
        <p14:creationId xmlns:p14="http://schemas.microsoft.com/office/powerpoint/2010/main" val="6770718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Backpropagation of errors</a:t>
            </a:r>
          </a:p>
        </p:txBody>
      </p:sp>
      <p:pic>
        <p:nvPicPr>
          <p:cNvPr id="4" name="Content Placeholder 3"/>
          <p:cNvPicPr>
            <a:picLocks noGrp="1" noChangeAspect="1"/>
          </p:cNvPicPr>
          <p:nvPr>
            <p:ph idx="1"/>
          </p:nvPr>
        </p:nvPicPr>
        <p:blipFill>
          <a:blip r:embed="rId3"/>
          <a:stretch>
            <a:fillRect/>
          </a:stretch>
        </p:blipFill>
        <p:spPr>
          <a:xfrm>
            <a:off x="892225" y="1600200"/>
            <a:ext cx="7492256" cy="4943344"/>
          </a:xfrm>
          <a:prstGeom prst="rect">
            <a:avLst/>
          </a:prstGeom>
        </p:spPr>
      </p:pic>
      <p:sp>
        <p:nvSpPr>
          <p:cNvPr id="5" name="TextBox 4"/>
          <p:cNvSpPr txBox="1"/>
          <p:nvPr/>
        </p:nvSpPr>
        <p:spPr>
          <a:xfrm>
            <a:off x="5105400" y="6400800"/>
            <a:ext cx="614271" cy="369332"/>
          </a:xfrm>
          <a:prstGeom prst="rect">
            <a:avLst/>
          </a:prstGeom>
          <a:noFill/>
        </p:spPr>
        <p:txBody>
          <a:bodyPr wrap="none" rtlCol="0">
            <a:spAutoFit/>
          </a:bodyPr>
          <a:lstStyle/>
          <a:p>
            <a:r>
              <a:rPr lang="en-US" dirty="0"/>
              <a:t>time</a:t>
            </a:r>
          </a:p>
        </p:txBody>
      </p:sp>
    </p:spTree>
    <p:extLst>
      <p:ext uri="{BB962C8B-B14F-4D97-AF65-F5344CB8AC3E}">
        <p14:creationId xmlns:p14="http://schemas.microsoft.com/office/powerpoint/2010/main" val="1398715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42C11-D394-2A4B-A51B-EBED02AC85CD}"/>
              </a:ext>
            </a:extLst>
          </p:cNvPr>
          <p:cNvSpPr>
            <a:spLocks noGrp="1"/>
          </p:cNvSpPr>
          <p:nvPr>
            <p:ph type="title"/>
          </p:nvPr>
        </p:nvSpPr>
        <p:spPr/>
        <p:txBody>
          <a:bodyPr/>
          <a:lstStyle/>
          <a:p>
            <a:r>
              <a:rPr lang="en-US" dirty="0"/>
              <a:t>Vanishing/Exploding Gradients</a:t>
            </a:r>
          </a:p>
        </p:txBody>
      </p:sp>
      <p:sp>
        <p:nvSpPr>
          <p:cNvPr id="3" name="Content Placeholder 2">
            <a:extLst>
              <a:ext uri="{FF2B5EF4-FFF2-40B4-BE49-F238E27FC236}">
                <a16:creationId xmlns:a16="http://schemas.microsoft.com/office/drawing/2014/main" id="{543815DA-D4C1-914C-A094-647F152277E3}"/>
              </a:ext>
            </a:extLst>
          </p:cNvPr>
          <p:cNvSpPr>
            <a:spLocks noGrp="1"/>
          </p:cNvSpPr>
          <p:nvPr>
            <p:ph idx="1"/>
          </p:nvPr>
        </p:nvSpPr>
        <p:spPr/>
        <p:txBody>
          <a:bodyPr/>
          <a:lstStyle/>
          <a:p>
            <a:r>
              <a:rPr lang="en-US" dirty="0"/>
              <a:t>In deep networks, it is common for the error gradients to either vanish or explode as they backpropagate. The problem is more severe in deeper networks, especially in RNNs.</a:t>
            </a:r>
          </a:p>
          <a:p>
            <a:r>
              <a:rPr lang="en-US" dirty="0"/>
              <a:t>Dealing with vanishing gradients is still an open research question. Solutions include:</a:t>
            </a:r>
          </a:p>
          <a:p>
            <a:pPr marL="457200" indent="-457200">
              <a:buFont typeface="+mj-lt"/>
              <a:buAutoNum type="arabicPeriod"/>
            </a:pPr>
            <a:r>
              <a:rPr lang="en-US" dirty="0"/>
              <a:t>making the networks shallower</a:t>
            </a:r>
          </a:p>
          <a:p>
            <a:pPr marL="457200" indent="-457200">
              <a:buFont typeface="+mj-lt"/>
              <a:buAutoNum type="arabicPeriod"/>
            </a:pPr>
            <a:r>
              <a:rPr lang="en-US" dirty="0"/>
              <a:t>step-wise training where first layers are trained and then fixed</a:t>
            </a:r>
          </a:p>
          <a:p>
            <a:pPr marL="457200" indent="-457200">
              <a:buFont typeface="+mj-lt"/>
              <a:buAutoNum type="arabicPeriod"/>
            </a:pPr>
            <a:r>
              <a:rPr lang="en-US" dirty="0"/>
              <a:t>performing batch-normalization</a:t>
            </a:r>
          </a:p>
          <a:p>
            <a:pPr marL="457200" indent="-457200">
              <a:buFont typeface="+mj-lt"/>
              <a:buAutoNum type="arabicPeriod"/>
            </a:pPr>
            <a:r>
              <a:rPr lang="en-US" dirty="0"/>
              <a:t>using specialized NN architectures like LSTM and GRU</a:t>
            </a:r>
          </a:p>
        </p:txBody>
      </p:sp>
    </p:spTree>
    <p:extLst>
      <p:ext uri="{BB962C8B-B14F-4D97-AF65-F5344CB8AC3E}">
        <p14:creationId xmlns:p14="http://schemas.microsoft.com/office/powerpoint/2010/main" val="11934125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Language Models</a:t>
            </a:r>
          </a:p>
        </p:txBody>
      </p:sp>
      <p:sp>
        <p:nvSpPr>
          <p:cNvPr id="3" name="Content Placeholder 2"/>
          <p:cNvSpPr>
            <a:spLocks noGrp="1"/>
          </p:cNvSpPr>
          <p:nvPr>
            <p:ph idx="1"/>
          </p:nvPr>
        </p:nvSpPr>
        <p:spPr/>
        <p:txBody>
          <a:bodyPr/>
          <a:lstStyle/>
          <a:p>
            <a:r>
              <a:rPr lang="en-US" dirty="0"/>
              <a:t>Unlike n-gram LMs and feedforward networks with sliding windows, RNN LMs don’t use a fixed size context window.</a:t>
            </a:r>
          </a:p>
          <a:p>
            <a:r>
              <a:rPr lang="en-US" dirty="0"/>
              <a:t>They predict the next word in a sequence by using the current word and the previous hidden state as input.</a:t>
            </a:r>
          </a:p>
          <a:p>
            <a:r>
              <a:rPr lang="en-US" dirty="0"/>
              <a:t>The hidden state embodies information about all of the preceding words all the way back to the beginning of the sequence. </a:t>
            </a:r>
          </a:p>
          <a:p>
            <a:r>
              <a:rPr lang="en-US" dirty="0"/>
              <a:t>Thus they can potentially take more context into account than n-gram LMs and NN LMs that use a sliding window.</a:t>
            </a:r>
          </a:p>
          <a:p>
            <a:endParaRPr lang="en-US" dirty="0"/>
          </a:p>
          <a:p>
            <a:endParaRPr lang="en-US" dirty="0"/>
          </a:p>
        </p:txBody>
      </p:sp>
    </p:spTree>
    <p:extLst>
      <p:ext uri="{BB962C8B-B14F-4D97-AF65-F5344CB8AC3E}">
        <p14:creationId xmlns:p14="http://schemas.microsoft.com/office/powerpoint/2010/main" val="11479198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Autoregressive generation with an RNN LM</a:t>
            </a:r>
          </a:p>
        </p:txBody>
      </p:sp>
      <p:pic>
        <p:nvPicPr>
          <p:cNvPr id="4" name="Content Placeholder 3"/>
          <p:cNvPicPr>
            <a:picLocks noGrp="1" noChangeAspect="1"/>
          </p:cNvPicPr>
          <p:nvPr>
            <p:ph idx="1"/>
          </p:nvPr>
        </p:nvPicPr>
        <p:blipFill>
          <a:blip r:embed="rId2"/>
          <a:stretch>
            <a:fillRect/>
          </a:stretch>
        </p:blipFill>
        <p:spPr>
          <a:xfrm>
            <a:off x="1145874" y="1738848"/>
            <a:ext cx="7083726" cy="4128552"/>
          </a:xfrm>
          <a:prstGeom prst="rect">
            <a:avLst/>
          </a:prstGeom>
        </p:spPr>
      </p:pic>
    </p:spTree>
    <p:extLst>
      <p:ext uri="{BB962C8B-B14F-4D97-AF65-F5344CB8AC3E}">
        <p14:creationId xmlns:p14="http://schemas.microsoft.com/office/powerpoint/2010/main" val="2012234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Tag Sequences</a:t>
            </a:r>
          </a:p>
        </p:txBody>
      </p:sp>
      <p:pic>
        <p:nvPicPr>
          <p:cNvPr id="4" name="Content Placeholder 3"/>
          <p:cNvPicPr>
            <a:picLocks noGrp="1" noChangeAspect="1"/>
          </p:cNvPicPr>
          <p:nvPr>
            <p:ph idx="1"/>
          </p:nvPr>
        </p:nvPicPr>
        <p:blipFill>
          <a:blip r:embed="rId3"/>
          <a:stretch>
            <a:fillRect/>
          </a:stretch>
        </p:blipFill>
        <p:spPr>
          <a:xfrm>
            <a:off x="700539" y="2133600"/>
            <a:ext cx="7788641" cy="3773379"/>
          </a:xfrm>
          <a:prstGeom prst="rect">
            <a:avLst/>
          </a:prstGeom>
        </p:spPr>
      </p:pic>
    </p:spTree>
    <p:extLst>
      <p:ext uri="{BB962C8B-B14F-4D97-AF65-F5344CB8AC3E}">
        <p14:creationId xmlns:p14="http://schemas.microsoft.com/office/powerpoint/2010/main" val="1450024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Neural Networks</a:t>
            </a:r>
          </a:p>
        </p:txBody>
      </p:sp>
      <p:sp>
        <p:nvSpPr>
          <p:cNvPr id="3" name="Content Placeholder 2"/>
          <p:cNvSpPr>
            <a:spLocks noGrp="1"/>
          </p:cNvSpPr>
          <p:nvPr>
            <p:ph idx="1"/>
          </p:nvPr>
        </p:nvSpPr>
        <p:spPr/>
        <p:txBody>
          <a:bodyPr/>
          <a:lstStyle/>
          <a:p>
            <a:r>
              <a:rPr lang="en-US"/>
              <a:t>The building block of a neural network is a single computational unit. A unit takes a set of real valued numbers as input, performs some computation.</a:t>
            </a:r>
          </a:p>
          <a:p>
            <a:endParaRPr lang="en-US"/>
          </a:p>
        </p:txBody>
      </p:sp>
      <p:pic>
        <p:nvPicPr>
          <p:cNvPr id="4" name="Picture 3"/>
          <p:cNvPicPr>
            <a:picLocks noChangeAspect="1"/>
          </p:cNvPicPr>
          <p:nvPr/>
        </p:nvPicPr>
        <p:blipFill>
          <a:blip r:embed="rId2"/>
          <a:stretch>
            <a:fillRect/>
          </a:stretch>
        </p:blipFill>
        <p:spPr>
          <a:xfrm>
            <a:off x="2362200" y="2438400"/>
            <a:ext cx="4146550" cy="3701283"/>
          </a:xfrm>
          <a:prstGeom prst="rect">
            <a:avLst/>
          </a:prstGeom>
        </p:spPr>
      </p:pic>
    </p:spTree>
    <p:extLst>
      <p:ext uri="{BB962C8B-B14F-4D97-AF65-F5344CB8AC3E}">
        <p14:creationId xmlns:p14="http://schemas.microsoft.com/office/powerpoint/2010/main" val="21171794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 Classifiers</a:t>
            </a:r>
          </a:p>
        </p:txBody>
      </p:sp>
      <p:pic>
        <p:nvPicPr>
          <p:cNvPr id="5" name="Picture 4"/>
          <p:cNvPicPr>
            <a:picLocks noChangeAspect="1"/>
          </p:cNvPicPr>
          <p:nvPr/>
        </p:nvPicPr>
        <p:blipFill>
          <a:blip r:embed="rId3"/>
          <a:stretch>
            <a:fillRect/>
          </a:stretch>
        </p:blipFill>
        <p:spPr>
          <a:xfrm>
            <a:off x="720725" y="1905000"/>
            <a:ext cx="7419975" cy="4343400"/>
          </a:xfrm>
          <a:prstGeom prst="rect">
            <a:avLst/>
          </a:prstGeom>
        </p:spPr>
      </p:pic>
    </p:spTree>
    <p:extLst>
      <p:ext uri="{BB962C8B-B14F-4D97-AF65-F5344CB8AC3E}">
        <p14:creationId xmlns:p14="http://schemas.microsoft.com/office/powerpoint/2010/main" val="1056080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Stacked RNNs</a:t>
            </a:r>
          </a:p>
        </p:txBody>
      </p:sp>
      <p:pic>
        <p:nvPicPr>
          <p:cNvPr id="5" name="Picture 4"/>
          <p:cNvPicPr>
            <a:picLocks noChangeAspect="1"/>
          </p:cNvPicPr>
          <p:nvPr/>
        </p:nvPicPr>
        <p:blipFill>
          <a:blip r:embed="rId3"/>
          <a:stretch>
            <a:fillRect/>
          </a:stretch>
        </p:blipFill>
        <p:spPr>
          <a:xfrm>
            <a:off x="1140460" y="2057400"/>
            <a:ext cx="6908800" cy="4102100"/>
          </a:xfrm>
          <a:prstGeom prst="rect">
            <a:avLst/>
          </a:prstGeom>
        </p:spPr>
      </p:pic>
    </p:spTree>
    <p:extLst>
      <p:ext uri="{BB962C8B-B14F-4D97-AF65-F5344CB8AC3E}">
        <p14:creationId xmlns:p14="http://schemas.microsoft.com/office/powerpoint/2010/main" val="14889483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Bidirectional RNNs</a:t>
            </a:r>
          </a:p>
        </p:txBody>
      </p:sp>
      <p:pic>
        <p:nvPicPr>
          <p:cNvPr id="4" name="Picture 3"/>
          <p:cNvPicPr>
            <a:picLocks noChangeAspect="1"/>
          </p:cNvPicPr>
          <p:nvPr/>
        </p:nvPicPr>
        <p:blipFill>
          <a:blip r:embed="rId2"/>
          <a:stretch>
            <a:fillRect/>
          </a:stretch>
        </p:blipFill>
        <p:spPr>
          <a:xfrm>
            <a:off x="693517" y="1767487"/>
            <a:ext cx="7802685" cy="4044950"/>
          </a:xfrm>
          <a:prstGeom prst="rect">
            <a:avLst/>
          </a:prstGeom>
        </p:spPr>
      </p:pic>
    </p:spTree>
    <p:extLst>
      <p:ext uri="{BB962C8B-B14F-4D97-AF65-F5344CB8AC3E}">
        <p14:creationId xmlns:p14="http://schemas.microsoft.com/office/powerpoint/2010/main" val="21025545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Bidirectional RNNs for sequence classification</a:t>
            </a:r>
          </a:p>
        </p:txBody>
      </p:sp>
      <p:pic>
        <p:nvPicPr>
          <p:cNvPr id="4" name="Picture 3"/>
          <p:cNvPicPr>
            <a:picLocks noChangeAspect="1"/>
          </p:cNvPicPr>
          <p:nvPr/>
        </p:nvPicPr>
        <p:blipFill>
          <a:blip r:embed="rId2"/>
          <a:stretch>
            <a:fillRect/>
          </a:stretch>
        </p:blipFill>
        <p:spPr>
          <a:xfrm>
            <a:off x="1143000" y="1828799"/>
            <a:ext cx="7086600" cy="4681057"/>
          </a:xfrm>
          <a:prstGeom prst="rect">
            <a:avLst/>
          </a:prstGeom>
        </p:spPr>
      </p:pic>
    </p:spTree>
    <p:extLst>
      <p:ext uri="{BB962C8B-B14F-4D97-AF65-F5344CB8AC3E}">
        <p14:creationId xmlns:p14="http://schemas.microsoft.com/office/powerpoint/2010/main" val="20420322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state of the art neural LMs</a:t>
            </a:r>
          </a:p>
        </p:txBody>
      </p:sp>
      <p:sp>
        <p:nvSpPr>
          <p:cNvPr id="3" name="Content Placeholder 2"/>
          <p:cNvSpPr>
            <a:spLocks noGrp="1"/>
          </p:cNvSpPr>
          <p:nvPr>
            <p:ph idx="1"/>
          </p:nvPr>
        </p:nvSpPr>
        <p:spPr/>
        <p:txBody>
          <a:bodyPr>
            <a:normAutofit/>
          </a:bodyPr>
          <a:lstStyle/>
          <a:p>
            <a:r>
              <a:rPr lang="en-US" sz="4000" dirty="0" err="1">
                <a:hlinkClick r:id="rId3"/>
              </a:rPr>
              <a:t>ELMo</a:t>
            </a:r>
            <a:endParaRPr lang="en-US" sz="4000" dirty="0"/>
          </a:p>
          <a:p>
            <a:r>
              <a:rPr lang="en-US" sz="4000" dirty="0">
                <a:hlinkClick r:id="rId4"/>
              </a:rPr>
              <a:t>GPT</a:t>
            </a:r>
            <a:endParaRPr lang="en-US" sz="4000" dirty="0"/>
          </a:p>
          <a:p>
            <a:r>
              <a:rPr lang="en-US" sz="4000" dirty="0">
                <a:hlinkClick r:id="rId5"/>
              </a:rPr>
              <a:t>BERT</a:t>
            </a:r>
            <a:endParaRPr lang="en-US" sz="4000" dirty="0"/>
          </a:p>
          <a:p>
            <a:r>
              <a:rPr lang="en-US" sz="4000" dirty="0">
                <a:hlinkClick r:id="rId6"/>
              </a:rPr>
              <a:t>GPT-2</a:t>
            </a:r>
            <a:endParaRPr lang="en-US" sz="4000" dirty="0"/>
          </a:p>
        </p:txBody>
      </p:sp>
      <p:pic>
        <p:nvPicPr>
          <p:cNvPr id="4" name="Content Placeholder 4"/>
          <p:cNvPicPr>
            <a:picLocks noChangeAspect="1"/>
          </p:cNvPicPr>
          <p:nvPr/>
        </p:nvPicPr>
        <p:blipFill>
          <a:blip r:embed="rId7"/>
          <a:stretch>
            <a:fillRect/>
          </a:stretch>
        </p:blipFill>
        <p:spPr>
          <a:xfrm>
            <a:off x="5856789" y="2835275"/>
            <a:ext cx="3287211" cy="4022725"/>
          </a:xfrm>
          <a:prstGeom prst="rect">
            <a:avLst/>
          </a:prstGeom>
        </p:spPr>
      </p:pic>
      <p:pic>
        <p:nvPicPr>
          <p:cNvPr id="5" name="Picture 4"/>
          <p:cNvPicPr>
            <a:picLocks noChangeAspect="1"/>
          </p:cNvPicPr>
          <p:nvPr/>
        </p:nvPicPr>
        <p:blipFill>
          <a:blip r:embed="rId8"/>
          <a:stretch>
            <a:fillRect/>
          </a:stretch>
        </p:blipFill>
        <p:spPr>
          <a:xfrm>
            <a:off x="4038600" y="1371600"/>
            <a:ext cx="2423705" cy="5562600"/>
          </a:xfrm>
          <a:prstGeom prst="rect">
            <a:avLst/>
          </a:prstGeom>
        </p:spPr>
      </p:pic>
    </p:spTree>
    <p:extLst>
      <p:ext uri="{BB962C8B-B14F-4D97-AF65-F5344CB8AC3E}">
        <p14:creationId xmlns:p14="http://schemas.microsoft.com/office/powerpoint/2010/main" val="673937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78403-8A20-CE4E-BFB3-C293D3C31690}"/>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0030C91-9368-3C40-8AED-17ECD5C36B20}"/>
              </a:ext>
            </a:extLst>
          </p:cNvPr>
          <p:cNvSpPr>
            <a:spLocks noGrp="1"/>
          </p:cNvSpPr>
          <p:nvPr>
            <p:ph idx="1"/>
          </p:nvPr>
        </p:nvSpPr>
        <p:spPr/>
        <p:txBody>
          <a:bodyPr/>
          <a:lstStyle/>
          <a:p>
            <a:r>
              <a:rPr lang="en-US" dirty="0"/>
              <a:t>RNNs allow us to process sequences one element at a time.</a:t>
            </a:r>
          </a:p>
          <a:p>
            <a:r>
              <a:rPr lang="en-US" dirty="0"/>
              <a:t>RNNs can have one output per input.  The output at a point in time is based on the current input and the hidden layer from the previous step.</a:t>
            </a:r>
          </a:p>
          <a:p>
            <a:r>
              <a:rPr lang="en-US" dirty="0"/>
              <a:t>RNNs can be trained similarly to feed forward NNs are using backpropagation through time.</a:t>
            </a:r>
          </a:p>
          <a:p>
            <a:r>
              <a:rPr lang="en-US" dirty="0"/>
              <a:t>Applications: LMs, generation, sequence labeling like POS tagging, sequence classification. </a:t>
            </a:r>
          </a:p>
          <a:p>
            <a:endParaRPr lang="en-US" dirty="0"/>
          </a:p>
          <a:p>
            <a:r>
              <a:rPr lang="en-US" dirty="0"/>
              <a:t>Next time: </a:t>
            </a:r>
            <a:r>
              <a:rPr lang="en-US"/>
              <a:t>POS tagging!</a:t>
            </a:r>
            <a:endParaRPr lang="en-US" dirty="0"/>
          </a:p>
          <a:p>
            <a:endParaRPr lang="en-US" dirty="0"/>
          </a:p>
        </p:txBody>
      </p:sp>
    </p:spTree>
    <p:extLst>
      <p:ext uri="{BB962C8B-B14F-4D97-AF65-F5344CB8AC3E}">
        <p14:creationId xmlns:p14="http://schemas.microsoft.com/office/powerpoint/2010/main" val="32501810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Feed-Forward NN</a:t>
            </a:r>
          </a:p>
        </p:txBody>
      </p:sp>
      <p:sp>
        <p:nvSpPr>
          <p:cNvPr id="3" name="Content Placeholder 2"/>
          <p:cNvSpPr>
            <a:spLocks noGrp="1"/>
          </p:cNvSpPr>
          <p:nvPr>
            <p:ph idx="1"/>
          </p:nvPr>
        </p:nvSpPr>
        <p:spPr/>
        <p:txBody>
          <a:bodyPr/>
          <a:lstStyle/>
          <a:p>
            <a:r>
              <a:rPr lang="en-US" dirty="0"/>
              <a:t>The simplest kind of NN is the </a:t>
            </a:r>
            <a:r>
              <a:rPr lang="en-US" b="1" dirty="0"/>
              <a:t>Feed-Forward Neural Network</a:t>
            </a:r>
          </a:p>
          <a:p>
            <a:r>
              <a:rPr lang="en-US" b="1" dirty="0"/>
              <a:t>Multilayer</a:t>
            </a:r>
            <a:r>
              <a:rPr lang="en-US" dirty="0"/>
              <a:t> network, all units are usually </a:t>
            </a:r>
            <a:r>
              <a:rPr lang="en-US" b="1" dirty="0"/>
              <a:t>fully-connected</a:t>
            </a:r>
            <a:r>
              <a:rPr lang="en-US" dirty="0"/>
              <a:t>, and </a:t>
            </a:r>
            <a:r>
              <a:rPr lang="en-US" b="1" dirty="0"/>
              <a:t>no cycles</a:t>
            </a:r>
            <a:r>
              <a:rPr lang="en-US" dirty="0"/>
              <a:t>.</a:t>
            </a:r>
          </a:p>
          <a:p>
            <a:r>
              <a:rPr lang="en-US" dirty="0"/>
              <a:t>The outputs from each layer are passed to units in the next higher layer, and no outputs are passed back to lower layers. </a:t>
            </a:r>
          </a:p>
          <a:p>
            <a:endParaRPr lang="en-US" dirty="0"/>
          </a:p>
        </p:txBody>
      </p:sp>
      <p:pic>
        <p:nvPicPr>
          <p:cNvPr id="4" name="Picture 3"/>
          <p:cNvPicPr>
            <a:picLocks noChangeAspect="1"/>
          </p:cNvPicPr>
          <p:nvPr/>
        </p:nvPicPr>
        <p:blipFill>
          <a:blip r:embed="rId3"/>
          <a:stretch>
            <a:fillRect/>
          </a:stretch>
        </p:blipFill>
        <p:spPr>
          <a:xfrm>
            <a:off x="914400" y="3654669"/>
            <a:ext cx="5425029" cy="2971799"/>
          </a:xfrm>
          <a:prstGeom prst="rect">
            <a:avLst/>
          </a:prstGeom>
        </p:spPr>
      </p:pic>
      <p:sp>
        <p:nvSpPr>
          <p:cNvPr id="5" name="TextBox 4"/>
          <p:cNvSpPr txBox="1"/>
          <p:nvPr/>
        </p:nvSpPr>
        <p:spPr>
          <a:xfrm>
            <a:off x="6705600" y="6257136"/>
            <a:ext cx="2107244" cy="369332"/>
          </a:xfrm>
          <a:prstGeom prst="rect">
            <a:avLst/>
          </a:prstGeom>
          <a:noFill/>
        </p:spPr>
        <p:txBody>
          <a:bodyPr wrap="none" rtlCol="0">
            <a:spAutoFit/>
          </a:bodyPr>
          <a:lstStyle/>
          <a:p>
            <a:r>
              <a:rPr lang="en-US" dirty="0"/>
              <a:t>Layer 0 (input layer) </a:t>
            </a:r>
          </a:p>
        </p:txBody>
      </p:sp>
      <p:sp>
        <p:nvSpPr>
          <p:cNvPr id="6" name="TextBox 5"/>
          <p:cNvSpPr txBox="1"/>
          <p:nvPr/>
        </p:nvSpPr>
        <p:spPr>
          <a:xfrm>
            <a:off x="6682175" y="4803446"/>
            <a:ext cx="2267544" cy="369332"/>
          </a:xfrm>
          <a:prstGeom prst="rect">
            <a:avLst/>
          </a:prstGeom>
          <a:noFill/>
        </p:spPr>
        <p:txBody>
          <a:bodyPr wrap="none" rtlCol="0">
            <a:spAutoFit/>
          </a:bodyPr>
          <a:lstStyle/>
          <a:p>
            <a:r>
              <a:rPr lang="en-US" dirty="0"/>
              <a:t>Layer </a:t>
            </a:r>
            <a:r>
              <a:rPr lang="en-US"/>
              <a:t>1 (hidden layer</a:t>
            </a:r>
            <a:r>
              <a:rPr lang="en-US" dirty="0"/>
              <a:t>) </a:t>
            </a:r>
          </a:p>
        </p:txBody>
      </p:sp>
      <p:sp>
        <p:nvSpPr>
          <p:cNvPr id="7" name="TextBox 6"/>
          <p:cNvSpPr txBox="1"/>
          <p:nvPr/>
        </p:nvSpPr>
        <p:spPr>
          <a:xfrm>
            <a:off x="6625450" y="3676740"/>
            <a:ext cx="2253117" cy="369332"/>
          </a:xfrm>
          <a:prstGeom prst="rect">
            <a:avLst/>
          </a:prstGeom>
          <a:noFill/>
        </p:spPr>
        <p:txBody>
          <a:bodyPr wrap="none" rtlCol="0">
            <a:spAutoFit/>
          </a:bodyPr>
          <a:lstStyle/>
          <a:p>
            <a:r>
              <a:rPr lang="en-US" dirty="0"/>
              <a:t>Layer 2 (output layer) </a:t>
            </a:r>
          </a:p>
        </p:txBody>
      </p:sp>
    </p:spTree>
    <p:extLst>
      <p:ext uri="{BB962C8B-B14F-4D97-AF65-F5344CB8AC3E}">
        <p14:creationId xmlns:p14="http://schemas.microsoft.com/office/powerpoint/2010/main" val="2351193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Language Modeling </a:t>
            </a:r>
          </a:p>
        </p:txBody>
      </p:sp>
      <p:sp>
        <p:nvSpPr>
          <p:cNvPr id="3" name="Content Placeholder 2"/>
          <p:cNvSpPr>
            <a:spLocks noGrp="1"/>
          </p:cNvSpPr>
          <p:nvPr>
            <p:ph idx="1"/>
          </p:nvPr>
        </p:nvSpPr>
        <p:spPr/>
        <p:txBody>
          <a:bodyPr>
            <a:normAutofit/>
          </a:bodyPr>
          <a:lstStyle/>
          <a:p>
            <a:r>
              <a:rPr lang="en-US" sz="2400" dirty="0"/>
              <a:t>Goal: Learn a </a:t>
            </a:r>
            <a:r>
              <a:rPr lang="en-US" sz="2400" b="1" dirty="0"/>
              <a:t>function</a:t>
            </a:r>
            <a:r>
              <a:rPr lang="en-US" sz="2400" dirty="0"/>
              <a:t> that returns the joint probability </a:t>
            </a:r>
          </a:p>
          <a:p>
            <a:r>
              <a:rPr lang="en-US" sz="2400" dirty="0"/>
              <a:t>Primary difficulty: </a:t>
            </a:r>
          </a:p>
          <a:p>
            <a:pPr marL="457200" indent="-457200">
              <a:buFont typeface="+mj-lt"/>
              <a:buAutoNum type="arabicPeriod"/>
            </a:pPr>
            <a:r>
              <a:rPr lang="en-US" sz="2400" dirty="0"/>
              <a:t>There are too many parameters to accurately estimate. </a:t>
            </a:r>
          </a:p>
          <a:p>
            <a:pPr marL="457200" indent="-457200">
              <a:buFont typeface="+mj-lt"/>
              <a:buAutoNum type="arabicPeriod"/>
            </a:pPr>
            <a:r>
              <a:rPr lang="en-US" sz="2400" dirty="0"/>
              <a:t>In n-gram-based models we fail to generalize to related words / word sequences that we </a:t>
            </a:r>
            <a:r>
              <a:rPr lang="en-US" sz="2400" u="sng" dirty="0"/>
              <a:t>have</a:t>
            </a:r>
            <a:r>
              <a:rPr lang="en-US" sz="2400" dirty="0"/>
              <a:t> observed.</a:t>
            </a:r>
            <a:endParaRPr lang="en-US" sz="2400" u="sng" dirty="0"/>
          </a:p>
        </p:txBody>
      </p:sp>
    </p:spTree>
    <p:extLst>
      <p:ext uri="{BB962C8B-B14F-4D97-AF65-F5344CB8AC3E}">
        <p14:creationId xmlns:p14="http://schemas.microsoft.com/office/powerpoint/2010/main" val="820261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Curse of dimensionality  AKA sparse statistics </a:t>
            </a:r>
          </a:p>
        </p:txBody>
      </p:sp>
      <p:sp>
        <p:nvSpPr>
          <p:cNvPr id="3" name="Content Placeholder 2"/>
          <p:cNvSpPr>
            <a:spLocks noGrp="1"/>
          </p:cNvSpPr>
          <p:nvPr>
            <p:ph idx="1"/>
          </p:nvPr>
        </p:nvSpPr>
        <p:spPr/>
        <p:txBody>
          <a:bodyPr>
            <a:normAutofit/>
          </a:bodyPr>
          <a:lstStyle/>
          <a:p>
            <a:r>
              <a:rPr lang="en-US" sz="2400" dirty="0"/>
              <a:t>Suppose we want a joint distribution over 10 words.</a:t>
            </a:r>
            <a:br>
              <a:rPr lang="en-US" sz="2400" dirty="0"/>
            </a:br>
            <a:r>
              <a:rPr lang="en-US" sz="2400" dirty="0"/>
              <a:t>Suppose we have a vocabulary of size 100,000. </a:t>
            </a:r>
          </a:p>
          <a:p>
            <a:pPr algn="ctr"/>
            <a:r>
              <a:rPr lang="en-US" sz="2400" dirty="0"/>
              <a:t>100,000</a:t>
            </a:r>
            <a:r>
              <a:rPr lang="en-US" sz="2400" baseline="30000" dirty="0"/>
              <a:t>10</a:t>
            </a:r>
            <a:r>
              <a:rPr lang="en-US" sz="2400" dirty="0"/>
              <a:t> =10</a:t>
            </a:r>
            <a:r>
              <a:rPr lang="en-US" sz="2400" baseline="30000" dirty="0"/>
              <a:t>50</a:t>
            </a:r>
            <a:r>
              <a:rPr lang="en-US" sz="2400" dirty="0"/>
              <a:t> parameters</a:t>
            </a:r>
          </a:p>
          <a:p>
            <a:r>
              <a:rPr lang="en-US" sz="2400" dirty="0"/>
              <a:t>This is too high to estimate from data.</a:t>
            </a:r>
          </a:p>
        </p:txBody>
      </p:sp>
    </p:spTree>
    <p:extLst>
      <p:ext uri="{BB962C8B-B14F-4D97-AF65-F5344CB8AC3E}">
        <p14:creationId xmlns:p14="http://schemas.microsoft.com/office/powerpoint/2010/main" val="1961352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Chain rule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22959" y="1845734"/>
                <a:ext cx="7543801" cy="4725662"/>
              </a:xfrm>
            </p:spPr>
            <p:txBody>
              <a:bodyPr>
                <a:noAutofit/>
              </a:bodyPr>
              <a:lstStyle/>
              <a:p>
                <a:r>
                  <a:rPr lang="en-US" sz="2400" dirty="0">
                    <a:latin typeface="+mj-lt"/>
                  </a:rPr>
                  <a:t>In LMs we use the chain rule to get the conditional probability of the next word in the sequence given all of the previous words:</a:t>
                </a:r>
              </a:p>
              <a:p>
                <a:pPr algn="ctr"/>
                <a14:m>
                  <m:oMath xmlns:m="http://schemas.openxmlformats.org/officeDocument/2006/math">
                    <m:r>
                      <a:rPr lang="en-US" sz="2400" b="0" i="1" smtClean="0">
                        <a:latin typeface="Cambria Math" charset="0"/>
                      </a:rPr>
                      <m:t>𝑃</m:t>
                    </m:r>
                    <m:r>
                      <a:rPr lang="en-US" sz="2400" b="0" i="1" smtClean="0">
                        <a:latin typeface="Cambria Math" charset="0"/>
                      </a:rPr>
                      <m:t>(</m:t>
                    </m:r>
                    <m:sSub>
                      <m:sSubPr>
                        <m:ctrlPr>
                          <a:rPr lang="en-US" sz="2400" b="0" i="1" smtClean="0">
                            <a:latin typeface="Cambria Math" panose="02040503050406030204" pitchFamily="18" charset="0"/>
                          </a:rPr>
                        </m:ctrlPr>
                      </m:sSubPr>
                      <m:e>
                        <m:r>
                          <a:rPr lang="en-US" sz="2400" b="0" i="1" smtClean="0">
                            <a:latin typeface="Cambria Math" charset="0"/>
                          </a:rPr>
                          <m:t>𝑤</m:t>
                        </m:r>
                      </m:e>
                      <m:sub>
                        <m:r>
                          <a:rPr lang="en-US" sz="2400" b="0" i="1" smtClean="0">
                            <a:latin typeface="Cambria Math" charset="0"/>
                          </a:rPr>
                          <m:t>1</m:t>
                        </m:r>
                      </m:sub>
                    </m:sSub>
                    <m:sSub>
                      <m:sSubPr>
                        <m:ctrlPr>
                          <a:rPr lang="en-US" sz="2400" i="1">
                            <a:latin typeface="Cambria Math" panose="02040503050406030204" pitchFamily="18" charset="0"/>
                          </a:rPr>
                        </m:ctrlPr>
                      </m:sSubPr>
                      <m:e>
                        <m:r>
                          <a:rPr lang="en-US" sz="2400" i="1">
                            <a:latin typeface="Cambria Math" charset="0"/>
                          </a:rPr>
                          <m:t>𝑤</m:t>
                        </m:r>
                      </m:e>
                      <m:sub>
                        <m:r>
                          <a:rPr lang="en-US" sz="2400" b="0" i="1" smtClean="0">
                            <a:latin typeface="Cambria Math" charset="0"/>
                          </a:rPr>
                          <m:t>2</m:t>
                        </m:r>
                      </m:sub>
                    </m:sSub>
                    <m:sSub>
                      <m:sSubPr>
                        <m:ctrlPr>
                          <a:rPr lang="en-US" sz="2400" i="1">
                            <a:latin typeface="Cambria Math" panose="02040503050406030204" pitchFamily="18" charset="0"/>
                          </a:rPr>
                        </m:ctrlPr>
                      </m:sSubPr>
                      <m:e>
                        <m:r>
                          <a:rPr lang="en-US" sz="2400" i="1">
                            <a:latin typeface="Cambria Math" charset="0"/>
                          </a:rPr>
                          <m:t>𝑤</m:t>
                        </m:r>
                      </m:e>
                      <m:sub>
                        <m:r>
                          <a:rPr lang="en-US" sz="2400" b="0" i="1" smtClean="0">
                            <a:latin typeface="Cambria Math" charset="0"/>
                          </a:rPr>
                          <m:t>3</m:t>
                        </m:r>
                      </m:sub>
                    </m:sSub>
                  </m:oMath>
                </a14:m>
                <a:r>
                  <a:rPr lang="mr-IN" sz="2400" dirty="0">
                    <a:latin typeface="+mj-lt"/>
                  </a:rPr>
                  <a:t>…</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charset="0"/>
                          </a:rPr>
                          <m:t>𝑤</m:t>
                        </m:r>
                      </m:e>
                      <m:sub>
                        <m:r>
                          <a:rPr lang="en-US" sz="2400" b="0" i="1" smtClean="0">
                            <a:latin typeface="Cambria Math" charset="0"/>
                          </a:rPr>
                          <m:t>𝑡</m:t>
                        </m:r>
                      </m:sub>
                    </m:sSub>
                    <m:r>
                      <a:rPr lang="en-US" sz="2400" b="0" i="0" smtClean="0">
                        <a:latin typeface="Cambria Math" charset="0"/>
                      </a:rPr>
                      <m:t>)= </m:t>
                    </m:r>
                    <m:nary>
                      <m:naryPr>
                        <m:chr m:val="∏"/>
                        <m:ctrlPr>
                          <a:rPr lang="is-IS" sz="2400" b="0" i="1" smtClean="0">
                            <a:latin typeface="Cambria Math" panose="02040503050406030204" pitchFamily="18" charset="0"/>
                          </a:rPr>
                        </m:ctrlPr>
                      </m:naryPr>
                      <m:sub>
                        <m:r>
                          <m:rPr>
                            <m:brk m:alnAt="23"/>
                          </m:rPr>
                          <a:rPr lang="en-US" sz="2400" b="0" i="1" smtClean="0">
                            <a:latin typeface="Cambria Math" charset="0"/>
                          </a:rPr>
                          <m:t>𝑡</m:t>
                        </m:r>
                        <m:r>
                          <a:rPr lang="en-US" sz="2400" b="0" i="1" smtClean="0">
                            <a:latin typeface="Cambria Math" charset="0"/>
                          </a:rPr>
                          <m:t>=1</m:t>
                        </m:r>
                      </m:sub>
                      <m:sup>
                        <m:r>
                          <a:rPr lang="en-US" sz="2400" b="0" i="1" smtClean="0">
                            <a:latin typeface="Cambria Math" charset="0"/>
                          </a:rPr>
                          <m:t>𝑇</m:t>
                        </m:r>
                      </m:sup>
                      <m:e>
                        <m:r>
                          <a:rPr lang="en-US" sz="2400" b="0" i="1" smtClean="0">
                            <a:latin typeface="Cambria Math" charset="0"/>
                          </a:rPr>
                          <m:t>𝑃</m:t>
                        </m:r>
                        <m:r>
                          <a:rPr lang="en-US" sz="2400" b="0" i="1" smtClean="0">
                            <a:latin typeface="Cambria Math" charset="0"/>
                          </a:rPr>
                          <m:t>(</m:t>
                        </m:r>
                        <m:sSub>
                          <m:sSubPr>
                            <m:ctrlPr>
                              <a:rPr lang="en-US" sz="2400" i="1">
                                <a:latin typeface="Cambria Math" panose="02040503050406030204" pitchFamily="18" charset="0"/>
                              </a:rPr>
                            </m:ctrlPr>
                          </m:sSubPr>
                          <m:e>
                            <m:r>
                              <a:rPr lang="en-US" sz="2400" i="1">
                                <a:latin typeface="Cambria Math" charset="0"/>
                              </a:rPr>
                              <m:t>𝑤</m:t>
                            </m:r>
                          </m:e>
                          <m:sub>
                            <m:r>
                              <a:rPr lang="en-US" sz="2400" i="1">
                                <a:latin typeface="Cambria Math" charset="0"/>
                              </a:rPr>
                              <m:t>𝑡</m:t>
                            </m:r>
                          </m:sub>
                        </m:sSub>
                        <m:r>
                          <a:rPr lang="en-US" sz="2400" b="0" i="1" smtClean="0">
                            <a:latin typeface="Cambria Math" charset="0"/>
                          </a:rPr>
                          <m:t>|</m:t>
                        </m:r>
                      </m:e>
                    </m:nary>
                    <m:sSub>
                      <m:sSubPr>
                        <m:ctrlPr>
                          <a:rPr lang="en-US" sz="2400" i="1">
                            <a:latin typeface="Cambria Math" panose="02040503050406030204" pitchFamily="18" charset="0"/>
                          </a:rPr>
                        </m:ctrlPr>
                      </m:sSubPr>
                      <m:e>
                        <m:r>
                          <a:rPr lang="en-US" sz="2400" i="1">
                            <a:latin typeface="Cambria Math" charset="0"/>
                          </a:rPr>
                          <m:t>𝑤</m:t>
                        </m:r>
                      </m:e>
                      <m:sub>
                        <m:r>
                          <a:rPr lang="en-US" sz="2400" i="1">
                            <a:latin typeface="Cambria Math" charset="0"/>
                          </a:rPr>
                          <m:t>1</m:t>
                        </m:r>
                      </m:sub>
                    </m:sSub>
                  </m:oMath>
                </a14:m>
                <a:r>
                  <a:rPr lang="mr-IN" sz="2400" dirty="0">
                    <a:latin typeface="+mj-lt"/>
                  </a:rPr>
                  <a:t>…</a:t>
                </a:r>
                <a14:m>
                  <m:oMath xmlns:m="http://schemas.openxmlformats.org/officeDocument/2006/math">
                    <m:sSub>
                      <m:sSubPr>
                        <m:ctrlPr>
                          <a:rPr lang="en-US" sz="2400" i="1">
                            <a:latin typeface="Cambria Math" panose="02040503050406030204" pitchFamily="18" charset="0"/>
                          </a:rPr>
                        </m:ctrlPr>
                      </m:sSubPr>
                      <m:e>
                        <m:r>
                          <a:rPr lang="en-US" sz="2400" i="1">
                            <a:latin typeface="Cambria Math" charset="0"/>
                          </a:rPr>
                          <m:t>𝑤</m:t>
                        </m:r>
                      </m:e>
                      <m:sub>
                        <m:r>
                          <a:rPr lang="en-US" sz="2400" i="1">
                            <a:latin typeface="Cambria Math" charset="0"/>
                          </a:rPr>
                          <m:t>𝑡</m:t>
                        </m:r>
                        <m:r>
                          <a:rPr lang="en-US" sz="2400" b="0" i="1" smtClean="0">
                            <a:latin typeface="Cambria Math" charset="0"/>
                          </a:rPr>
                          <m:t>−1</m:t>
                        </m:r>
                      </m:sub>
                    </m:sSub>
                    <m:r>
                      <a:rPr lang="en-US" sz="2400" b="0" i="1" smtClean="0">
                        <a:latin typeface="Cambria Math" charset="0"/>
                      </a:rPr>
                      <m:t>)</m:t>
                    </m:r>
                  </m:oMath>
                </a14:m>
                <a:endParaRPr lang="en-US" sz="2400" dirty="0">
                  <a:latin typeface="+mj-lt"/>
                </a:endParaRPr>
              </a:p>
              <a:p>
                <a:endParaRPr lang="en-US" sz="2400" dirty="0">
                  <a:latin typeface="+mj-lt"/>
                </a:endParaRPr>
              </a:p>
              <a:p>
                <a:r>
                  <a:rPr lang="en-US" sz="2400" dirty="0">
                    <a:latin typeface="+mj-lt"/>
                  </a:rPr>
                  <a:t>What assumption do we make in n-gram LMs to simplify this?  </a:t>
                </a:r>
              </a:p>
              <a:p>
                <a:r>
                  <a:rPr lang="en-US" sz="2400" dirty="0">
                    <a:latin typeface="+mj-lt"/>
                  </a:rPr>
                  <a:t>The probability of the next word only depends on the previous </a:t>
                </a:r>
                <a:r>
                  <a:rPr lang="en-US" sz="2400" i="1" dirty="0">
                    <a:latin typeface="+mj-lt"/>
                  </a:rPr>
                  <a:t>n</a:t>
                </a:r>
                <a:r>
                  <a:rPr lang="en-US" sz="2400" dirty="0">
                    <a:latin typeface="+mj-lt"/>
                  </a:rPr>
                  <a:t>-1 words.</a:t>
                </a:r>
              </a:p>
              <a:p>
                <a:r>
                  <a:rPr lang="en-US" sz="2400" dirty="0">
                    <a:latin typeface="+mj-lt"/>
                  </a:rPr>
                  <a:t>A small </a:t>
                </a:r>
                <a:r>
                  <a:rPr lang="en-US" sz="2400" i="1" dirty="0">
                    <a:latin typeface="+mj-lt"/>
                  </a:rPr>
                  <a:t>n</a:t>
                </a:r>
                <a:r>
                  <a:rPr lang="en-US" sz="2400" dirty="0">
                    <a:latin typeface="+mj-lt"/>
                  </a:rPr>
                  <a:t> makes it easier for us to get an estimate of the probability from data.</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22959" y="1845734"/>
                <a:ext cx="7543801" cy="4725662"/>
              </a:xfrm>
              <a:blipFill>
                <a:blip r:embed="rId3"/>
                <a:stretch>
                  <a:fillRect l="-1176" t="-1340" r="-1008" b="-268"/>
                </a:stretch>
              </a:blipFill>
            </p:spPr>
            <p:txBody>
              <a:bodyPr/>
              <a:lstStyle/>
              <a:p>
                <a:r>
                  <a:rPr lang="en-US">
                    <a:noFill/>
                  </a:rPr>
                  <a:t> </a:t>
                </a:r>
              </a:p>
            </p:txBody>
          </p:sp>
        </mc:Fallback>
      </mc:AlternateContent>
    </p:spTree>
    <p:extLst>
      <p:ext uri="{BB962C8B-B14F-4D97-AF65-F5344CB8AC3E}">
        <p14:creationId xmlns:p14="http://schemas.microsoft.com/office/powerpoint/2010/main" val="2083170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N-gram LMs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dirty="0"/>
                  <a:t>Estimate the probability of the next word in a sequence, given the entire prior context </a:t>
                </a:r>
                <a:r>
                  <a:rPr lang="en-US" i="1" dirty="0"/>
                  <a:t>P</a:t>
                </a:r>
                <a:r>
                  <a:rPr lang="en-US" dirty="0"/>
                  <a:t>(</a:t>
                </a:r>
                <a:r>
                  <a:rPr lang="en-US" i="1" dirty="0"/>
                  <a:t>w</a:t>
                </a:r>
                <a:r>
                  <a:rPr lang="en-US" i="1" baseline="-25000" dirty="0"/>
                  <a:t>t</a:t>
                </a:r>
                <a:r>
                  <a:rPr lang="en-US" dirty="0"/>
                  <a:t>|</a:t>
                </a:r>
                <a:r>
                  <a:rPr lang="en-US" i="1" dirty="0"/>
                  <a:t>w</a:t>
                </a:r>
                <a:r>
                  <a:rPr lang="en-US" i="1" baseline="-25000" dirty="0"/>
                  <a:t>1</a:t>
                </a:r>
                <a:r>
                  <a:rPr lang="en-US" i="1" baseline="30000" dirty="0"/>
                  <a:t>t</a:t>
                </a:r>
                <a:r>
                  <a:rPr lang="en-US" baseline="30000" dirty="0"/>
                  <a:t>−1</a:t>
                </a:r>
                <a:r>
                  <a:rPr lang="en-US" dirty="0"/>
                  <a:t>).  We use the Markov assumption approximate the probability based on the n-1 previous words.</a:t>
                </a:r>
              </a:p>
              <a:p>
                <a:endParaRPr lang="en-US" dirty="0"/>
              </a:p>
              <a:p>
                <a:endParaRPr lang="en-US" dirty="0"/>
              </a:p>
              <a:p>
                <a:r>
                  <a:rPr lang="en-US" dirty="0"/>
                  <a:t>For a 4-gram model, we use MLE estimate the probability a large corpus.</a:t>
                </a:r>
              </a:p>
              <a:p>
                <a:endParaRPr lang="en-US" baseline="-25000" dirty="0"/>
              </a:p>
              <a:p>
                <a14:m>
                  <m:oMath xmlns:m="http://schemas.openxmlformats.org/officeDocument/2006/math">
                    <m:r>
                      <a:rPr lang="en-US" b="0" i="1" smtClean="0">
                        <a:latin typeface="Cambria Math" charset="0"/>
                      </a:rPr>
                      <m:t>𝑃</m:t>
                    </m:r>
                    <m:d>
                      <m:dPr>
                        <m:ctrlPr>
                          <a:rPr lang="is-IS" b="0" i="1" baseline="-25000"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charset="0"/>
                              </a:rPr>
                              <m:t>𝑤</m:t>
                            </m:r>
                          </m:e>
                          <m:sub>
                            <m:r>
                              <a:rPr lang="en-US" b="0" i="1" smtClean="0">
                                <a:latin typeface="Cambria Math" charset="0"/>
                              </a:rPr>
                              <m:t>𝑡</m:t>
                            </m:r>
                          </m:sub>
                        </m:sSub>
                        <m:r>
                          <a:rPr lang="en-US" b="0" i="1" smtClean="0">
                            <a:latin typeface="Cambria Math" charset="0"/>
                          </a:rPr>
                          <m:t>|</m:t>
                        </m:r>
                        <m:sSub>
                          <m:sSubPr>
                            <m:ctrlPr>
                              <a:rPr lang="en-US" i="1" smtClean="0">
                                <a:latin typeface="Cambria Math" panose="02040503050406030204" pitchFamily="18" charset="0"/>
                              </a:rPr>
                            </m:ctrlPr>
                          </m:sSubPr>
                          <m:e>
                            <m:r>
                              <a:rPr lang="en-US" i="1">
                                <a:latin typeface="Cambria Math" charset="0"/>
                              </a:rPr>
                              <m:t>𝑤</m:t>
                            </m:r>
                          </m:e>
                          <m:sub>
                            <m:r>
                              <a:rPr lang="en-US" i="1">
                                <a:latin typeface="Cambria Math" charset="0"/>
                              </a:rPr>
                              <m:t>𝑡</m:t>
                            </m:r>
                            <m:r>
                              <a:rPr lang="en-US" b="0" i="1" smtClean="0">
                                <a:latin typeface="Cambria Math" charset="0"/>
                              </a:rPr>
                              <m:t>−3, </m:t>
                            </m:r>
                          </m:sub>
                        </m:sSub>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𝑡</m:t>
                            </m:r>
                            <m:r>
                              <a:rPr lang="en-US" i="1">
                                <a:latin typeface="Cambria Math" charset="0"/>
                              </a:rPr>
                              <m:t>−2, </m:t>
                            </m:r>
                          </m:sub>
                        </m:sSub>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𝑡</m:t>
                            </m:r>
                            <m:r>
                              <a:rPr lang="en-US" i="1">
                                <a:latin typeface="Cambria Math" charset="0"/>
                              </a:rPr>
                              <m:t>−1</m:t>
                            </m:r>
                          </m:sub>
                        </m:sSub>
                      </m:e>
                    </m:d>
                    <m:r>
                      <a:rPr lang="en-US" b="0" i="1" smtClean="0">
                        <a:latin typeface="Cambria Math" charset="0"/>
                      </a:rPr>
                      <m:t>=</m:t>
                    </m:r>
                    <m:f>
                      <m:fPr>
                        <m:ctrlPr>
                          <a:rPr lang="bg-BG" b="0" i="1" smtClean="0">
                            <a:latin typeface="Cambria Math" panose="02040503050406030204" pitchFamily="18" charset="0"/>
                          </a:rPr>
                        </m:ctrlPr>
                      </m:fPr>
                      <m:num>
                        <m:r>
                          <a:rPr lang="en-US" b="0" i="1" smtClean="0">
                            <a:latin typeface="Cambria Math" charset="0"/>
                          </a:rPr>
                          <m:t>𝑐𝑜𝑢𝑛𝑡</m:t>
                        </m:r>
                        <m:d>
                          <m:dPr>
                            <m:ctrlPr>
                              <a:rPr lang="is-IS" b="0"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𝑡</m:t>
                                </m:r>
                                <m:r>
                                  <a:rPr lang="en-US" i="1">
                                    <a:latin typeface="Cambria Math" charset="0"/>
                                  </a:rPr>
                                  <m:t>−3 </m:t>
                                </m:r>
                              </m:sub>
                            </m:sSub>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𝑡</m:t>
                                </m:r>
                                <m:r>
                                  <a:rPr lang="en-US" i="1">
                                    <a:latin typeface="Cambria Math" charset="0"/>
                                  </a:rPr>
                                  <m:t>−2</m:t>
                                </m:r>
                              </m:sub>
                            </m:sSub>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𝑡</m:t>
                                </m:r>
                                <m:r>
                                  <a:rPr lang="en-US" i="1">
                                    <a:latin typeface="Cambria Math" charset="0"/>
                                  </a:rPr>
                                  <m:t>−1 </m:t>
                                </m:r>
                              </m:sub>
                            </m:sSub>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𝑡</m:t>
                                </m:r>
                                <m:r>
                                  <a:rPr lang="en-US" i="1">
                                    <a:latin typeface="Cambria Math" charset="0"/>
                                  </a:rPr>
                                  <m:t> </m:t>
                                </m:r>
                              </m:sub>
                            </m:sSub>
                          </m:e>
                        </m:d>
                      </m:num>
                      <m:den>
                        <m:r>
                          <a:rPr lang="en-US" i="1">
                            <a:latin typeface="Cambria Math" charset="0"/>
                          </a:rPr>
                          <m:t>𝑐𝑜𝑢𝑛𝑡</m:t>
                        </m:r>
                        <m:d>
                          <m:dPr>
                            <m:ctrlPr>
                              <a:rPr lang="is-I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𝑡</m:t>
                                </m:r>
                                <m:r>
                                  <a:rPr lang="en-US" i="1">
                                    <a:latin typeface="Cambria Math" charset="0"/>
                                  </a:rPr>
                                  <m:t>−3 </m:t>
                                </m:r>
                              </m:sub>
                            </m:sSub>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𝑡</m:t>
                                </m:r>
                                <m:r>
                                  <a:rPr lang="en-US" i="1">
                                    <a:latin typeface="Cambria Math" charset="0"/>
                                  </a:rPr>
                                  <m:t>−2</m:t>
                                </m:r>
                              </m:sub>
                            </m:sSub>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𝑡</m:t>
                                </m:r>
                                <m:r>
                                  <a:rPr lang="en-US" i="1">
                                    <a:latin typeface="Cambria Math" charset="0"/>
                                  </a:rPr>
                                  <m:t>−1 </m:t>
                                </m:r>
                              </m:sub>
                            </m:sSub>
                          </m:e>
                        </m:d>
                      </m:den>
                    </m:f>
                  </m:oMath>
                </a14:m>
                <a:endParaRPr lang="en-US" dirty="0"/>
              </a:p>
              <a:p>
                <a:endParaRPr lang="en-US" baseline="-250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808" t="-1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5F60DD6C-6995-EE49-B363-4D45E8C42363}"/>
                  </a:ext>
                </a:extLst>
              </p:cNvPr>
              <p:cNvSpPr txBox="1"/>
              <p:nvPr/>
            </p:nvSpPr>
            <p:spPr>
              <a:xfrm>
                <a:off x="2362200" y="3051396"/>
                <a:ext cx="3933256" cy="37760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400" b="0" i="1" smtClean="0">
                          <a:latin typeface="Cambria Math" panose="02040503050406030204" pitchFamily="18" charset="0"/>
                        </a:rPr>
                        <m:t>𝑃</m:t>
                      </m:r>
                      <m:d>
                        <m:dPr>
                          <m:endChr m:val="|"/>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𝑡</m:t>
                              </m:r>
                            </m:sub>
                          </m:sSub>
                        </m:e>
                      </m:d>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𝑤</m:t>
                          </m:r>
                        </m:e>
                        <m:sub>
                          <m:r>
                            <a:rPr lang="en-US" sz="2400" b="0" i="1" smtClean="0">
                              <a:latin typeface="Cambria Math" panose="02040503050406030204" pitchFamily="18" charset="0"/>
                            </a:rPr>
                            <m:t>1</m:t>
                          </m:r>
                        </m:sub>
                        <m:sup>
                          <m:r>
                            <a:rPr lang="en-US" sz="2400" b="0" i="1" smtClean="0">
                              <a:latin typeface="Cambria Math" panose="02040503050406030204" pitchFamily="18" charset="0"/>
                            </a:rPr>
                            <m:t>𝑡</m:t>
                          </m:r>
                          <m:r>
                            <a:rPr lang="en-US" sz="2400" b="0" i="1" smtClean="0">
                              <a:latin typeface="Cambria Math" panose="02040503050406030204" pitchFamily="18" charset="0"/>
                            </a:rPr>
                            <m:t>−1</m:t>
                          </m:r>
                        </m:sup>
                      </m:sSubSup>
                      <m:r>
                        <a:rPr lang="en-US" sz="2400" b="0" i="1" smtClean="0">
                          <a:latin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𝑃</m:t>
                      </m:r>
                      <m:d>
                        <m:dPr>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𝑡</m:t>
                              </m:r>
                            </m:sub>
                          </m:sSub>
                        </m:e>
                      </m:d>
                      <m:sSubSup>
                        <m:sSubSupPr>
                          <m:ctrlPr>
                            <a:rPr lang="en-US" sz="2400" i="1">
                              <a:latin typeface="Cambria Math" panose="02040503050406030204" pitchFamily="18" charset="0"/>
                            </a:rPr>
                          </m:ctrlPr>
                        </m:sSubSupPr>
                        <m:e>
                          <m:r>
                            <a:rPr lang="en-US" sz="2400" i="1">
                              <a:latin typeface="Cambria Math" panose="02040503050406030204" pitchFamily="18" charset="0"/>
                            </a:rPr>
                            <m:t>𝑤</m:t>
                          </m:r>
                        </m:e>
                        <m:sub>
                          <m:r>
                            <a:rPr lang="en-US" sz="2400" b="0" i="1" smtClean="0">
                              <a:latin typeface="Cambria Math" panose="02040503050406030204" pitchFamily="18" charset="0"/>
                            </a:rPr>
                            <m:t>𝑡</m:t>
                          </m:r>
                          <m:r>
                            <a:rPr lang="en-US" sz="2400" b="0" i="1" smtClean="0">
                              <a:latin typeface="Cambria Math" panose="02040503050406030204" pitchFamily="18" charset="0"/>
                            </a:rPr>
                            <m:t>−</m:t>
                          </m:r>
                          <m:r>
                            <a:rPr lang="en-US" sz="2400" b="0" i="1" smtClean="0">
                              <a:latin typeface="Cambria Math" panose="02040503050406030204" pitchFamily="18" charset="0"/>
                            </a:rPr>
                            <m:t>𝑁</m:t>
                          </m:r>
                          <m:r>
                            <a:rPr lang="en-US" sz="2400" b="0" i="1" smtClean="0">
                              <a:latin typeface="Cambria Math" panose="02040503050406030204" pitchFamily="18" charset="0"/>
                            </a:rPr>
                            <m:t>+1</m:t>
                          </m:r>
                        </m:sub>
                        <m:sup>
                          <m:r>
                            <a:rPr lang="en-US" sz="2400" i="1">
                              <a:latin typeface="Cambria Math" panose="02040503050406030204" pitchFamily="18" charset="0"/>
                            </a:rPr>
                            <m:t>𝑡</m:t>
                          </m:r>
                          <m:r>
                            <a:rPr lang="en-US" sz="2400" i="1">
                              <a:latin typeface="Cambria Math" panose="02040503050406030204" pitchFamily="18" charset="0"/>
                            </a:rPr>
                            <m:t>−1</m:t>
                          </m:r>
                        </m:sup>
                      </m:sSubSup>
                      <m:r>
                        <a:rPr lang="en-US" sz="2400" i="1">
                          <a:latin typeface="Cambria Math" panose="02040503050406030204" pitchFamily="18" charset="0"/>
                        </a:rPr>
                        <m:t>)</m:t>
                      </m:r>
                    </m:oMath>
                  </m:oMathPara>
                </a14:m>
                <a:endParaRPr lang="en-US" sz="2400" dirty="0"/>
              </a:p>
            </p:txBody>
          </p:sp>
        </mc:Choice>
        <mc:Fallback xmlns="">
          <p:sp>
            <p:nvSpPr>
              <p:cNvPr id="4" name="TextBox 3">
                <a:extLst>
                  <a:ext uri="{FF2B5EF4-FFF2-40B4-BE49-F238E27FC236}">
                    <a16:creationId xmlns:a16="http://schemas.microsoft.com/office/drawing/2014/main" id="{5F60DD6C-6995-EE49-B363-4D45E8C42363}"/>
                  </a:ext>
                </a:extLst>
              </p:cNvPr>
              <p:cNvSpPr txBox="1">
                <a:spLocks noRot="1" noChangeAspect="1" noMove="1" noResize="1" noEditPoints="1" noAdjustHandles="1" noChangeArrowheads="1" noChangeShapeType="1" noTextEdit="1"/>
              </p:cNvSpPr>
              <p:nvPr/>
            </p:nvSpPr>
            <p:spPr>
              <a:xfrm>
                <a:off x="2362200" y="3051396"/>
                <a:ext cx="3933256" cy="377604"/>
              </a:xfrm>
              <a:prstGeom prst="rect">
                <a:avLst/>
              </a:prstGeom>
              <a:blipFill>
                <a:blip r:embed="rId4"/>
                <a:stretch>
                  <a:fillRect l="-1286" t="-6667" r="-1929" b="-33333"/>
                </a:stretch>
              </a:blipFill>
            </p:spPr>
            <p:txBody>
              <a:bodyPr/>
              <a:lstStyle/>
              <a:p>
                <a:r>
                  <a:rPr lang="en-US">
                    <a:noFill/>
                  </a:rPr>
                  <a:t> </a:t>
                </a:r>
              </a:p>
            </p:txBody>
          </p:sp>
        </mc:Fallback>
      </mc:AlternateContent>
    </p:spTree>
    <p:extLst>
      <p:ext uri="{BB962C8B-B14F-4D97-AF65-F5344CB8AC3E}">
        <p14:creationId xmlns:p14="http://schemas.microsoft.com/office/powerpoint/2010/main" val="1993388790"/>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40713</TotalTime>
  <Words>4489</Words>
  <Application>Microsoft Macintosh PowerPoint</Application>
  <PresentationFormat>On-screen Show (4:3)</PresentationFormat>
  <Paragraphs>308</Paragraphs>
  <Slides>45</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Calibri</vt:lpstr>
      <vt:lpstr>Calibri Light</vt:lpstr>
      <vt:lpstr>Cambria Math</vt:lpstr>
      <vt:lpstr>Times</vt:lpstr>
      <vt:lpstr>Retrospect</vt:lpstr>
      <vt:lpstr>Neural Networks  part 2</vt:lpstr>
      <vt:lpstr>Reminders</vt:lpstr>
      <vt:lpstr>Neural Network LMs part 2</vt:lpstr>
      <vt:lpstr>Recap: Neural Networks</vt:lpstr>
      <vt:lpstr>Recap: Feed-Forward NN</vt:lpstr>
      <vt:lpstr>Recap: Language Modeling </vt:lpstr>
      <vt:lpstr>Recap: Curse of dimensionality  AKA sparse statistics </vt:lpstr>
      <vt:lpstr>Recap: Chain rule</vt:lpstr>
      <vt:lpstr>Recap: N-gram LMs</vt:lpstr>
      <vt:lpstr>Probability tables</vt:lpstr>
      <vt:lpstr>Unseen sequences</vt:lpstr>
      <vt:lpstr>Alternate idea</vt:lpstr>
      <vt:lpstr>Similarity of words / contexts</vt:lpstr>
      <vt:lpstr>Neural network with embeddings as input</vt:lpstr>
      <vt:lpstr>A Neural Probabilistic LM</vt:lpstr>
      <vt:lpstr>A Neural Probabilistic LM</vt:lpstr>
      <vt:lpstr>Neural net that learns embeddings</vt:lpstr>
      <vt:lpstr>One-hot vectors</vt:lpstr>
      <vt:lpstr>Forward pass</vt:lpstr>
      <vt:lpstr>Training with backpropagation</vt:lpstr>
      <vt:lpstr>Training data</vt:lpstr>
      <vt:lpstr>Training the Neural LM</vt:lpstr>
      <vt:lpstr>Learned embeddings</vt:lpstr>
      <vt:lpstr>Advantages of NN LMs</vt:lpstr>
      <vt:lpstr>Disadvantage of Feedforward Neural Networks</vt:lpstr>
      <vt:lpstr>Current state of the art neural LMs</vt:lpstr>
      <vt:lpstr>Recurrent Neural Networks</vt:lpstr>
      <vt:lpstr>Recurrent Neural Networks</vt:lpstr>
      <vt:lpstr>Memory</vt:lpstr>
      <vt:lpstr>RNN as a feedforward network</vt:lpstr>
      <vt:lpstr>Forward inference</vt:lpstr>
      <vt:lpstr>Unrolled RNN</vt:lpstr>
      <vt:lpstr>Training RNNs</vt:lpstr>
      <vt:lpstr>Training RNNs</vt:lpstr>
      <vt:lpstr>Backpropagation of errors</vt:lpstr>
      <vt:lpstr>Vanishing/Exploding Gradients</vt:lpstr>
      <vt:lpstr>Recurrent Neural Language Models</vt:lpstr>
      <vt:lpstr>Autoregressive generation with an RNN LM</vt:lpstr>
      <vt:lpstr>Tag Sequences</vt:lpstr>
      <vt:lpstr>Sequence Classifiers</vt:lpstr>
      <vt:lpstr>Stacked RNNs</vt:lpstr>
      <vt:lpstr>Bidirectional RNNs</vt:lpstr>
      <vt:lpstr>Bidirectional RNNs for sequence classification</vt:lpstr>
      <vt:lpstr>Current state of the art neural LMs</vt:lpstr>
      <vt:lpstr>Summary</vt:lpstr>
    </vt:vector>
  </TitlesOfParts>
  <Company>Carnegie Mellon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Callison-Burch, Christopher</cp:lastModifiedBy>
  <cp:revision>2101</cp:revision>
  <cp:lastPrinted>2019-11-21T18:40:01Z</cp:lastPrinted>
  <dcterms:created xsi:type="dcterms:W3CDTF">2009-06-12T17:14:38Z</dcterms:created>
  <dcterms:modified xsi:type="dcterms:W3CDTF">2020-02-19T18:11:14Z</dcterms:modified>
</cp:coreProperties>
</file>

<file path=docProps/thumbnail.jpeg>
</file>